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notesMasterIdLst>
    <p:notesMasterId r:id="rId87"/>
  </p:notesMasterIdLst>
  <p:sldIdLst>
    <p:sldId id="256" r:id="rId2"/>
    <p:sldId id="257" r:id="rId3"/>
    <p:sldId id="258" r:id="rId4"/>
    <p:sldId id="259" r:id="rId5"/>
    <p:sldId id="263" r:id="rId6"/>
    <p:sldId id="260" r:id="rId7"/>
    <p:sldId id="262" r:id="rId8"/>
    <p:sldId id="261" r:id="rId9"/>
    <p:sldId id="266" r:id="rId10"/>
    <p:sldId id="268" r:id="rId11"/>
    <p:sldId id="271" r:id="rId12"/>
    <p:sldId id="269" r:id="rId13"/>
    <p:sldId id="270" r:id="rId14"/>
    <p:sldId id="274" r:id="rId15"/>
    <p:sldId id="317" r:id="rId16"/>
    <p:sldId id="275" r:id="rId17"/>
    <p:sldId id="276" r:id="rId18"/>
    <p:sldId id="277" r:id="rId19"/>
    <p:sldId id="278" r:id="rId20"/>
    <p:sldId id="280" r:id="rId21"/>
    <p:sldId id="279" r:id="rId22"/>
    <p:sldId id="282" r:id="rId23"/>
    <p:sldId id="283" r:id="rId24"/>
    <p:sldId id="318" r:id="rId25"/>
    <p:sldId id="285" r:id="rId26"/>
    <p:sldId id="284" r:id="rId27"/>
    <p:sldId id="295" r:id="rId28"/>
    <p:sldId id="299" r:id="rId29"/>
    <p:sldId id="300" r:id="rId30"/>
    <p:sldId id="306" r:id="rId31"/>
    <p:sldId id="286" r:id="rId32"/>
    <p:sldId id="287" r:id="rId33"/>
    <p:sldId id="319" r:id="rId34"/>
    <p:sldId id="289" r:id="rId35"/>
    <p:sldId id="290" r:id="rId36"/>
    <p:sldId id="291" r:id="rId37"/>
    <p:sldId id="292" r:id="rId38"/>
    <p:sldId id="293" r:id="rId39"/>
    <p:sldId id="307" r:id="rId40"/>
    <p:sldId id="308" r:id="rId41"/>
    <p:sldId id="309" r:id="rId42"/>
    <p:sldId id="310" r:id="rId43"/>
    <p:sldId id="311" r:id="rId44"/>
    <p:sldId id="312" r:id="rId45"/>
    <p:sldId id="320" r:id="rId46"/>
    <p:sldId id="313" r:id="rId47"/>
    <p:sldId id="314" r:id="rId48"/>
    <p:sldId id="315" r:id="rId49"/>
    <p:sldId id="321" r:id="rId50"/>
    <p:sldId id="316" r:id="rId51"/>
    <p:sldId id="323" r:id="rId52"/>
    <p:sldId id="324" r:id="rId53"/>
    <p:sldId id="325" r:id="rId54"/>
    <p:sldId id="328" r:id="rId55"/>
    <p:sldId id="326" r:id="rId56"/>
    <p:sldId id="327" r:id="rId57"/>
    <p:sldId id="329" r:id="rId58"/>
    <p:sldId id="339" r:id="rId59"/>
    <p:sldId id="340" r:id="rId60"/>
    <p:sldId id="338" r:id="rId61"/>
    <p:sldId id="337" r:id="rId62"/>
    <p:sldId id="330" r:id="rId63"/>
    <p:sldId id="331" r:id="rId64"/>
    <p:sldId id="332" r:id="rId65"/>
    <p:sldId id="333" r:id="rId66"/>
    <p:sldId id="354" r:id="rId67"/>
    <p:sldId id="341" r:id="rId68"/>
    <p:sldId id="342" r:id="rId69"/>
    <p:sldId id="343" r:id="rId70"/>
    <p:sldId id="344" r:id="rId71"/>
    <p:sldId id="345" r:id="rId72"/>
    <p:sldId id="346" r:id="rId73"/>
    <p:sldId id="348" r:id="rId74"/>
    <p:sldId id="349" r:id="rId75"/>
    <p:sldId id="350" r:id="rId76"/>
    <p:sldId id="351" r:id="rId77"/>
    <p:sldId id="352" r:id="rId78"/>
    <p:sldId id="353" r:id="rId79"/>
    <p:sldId id="355" r:id="rId80"/>
    <p:sldId id="356" r:id="rId81"/>
    <p:sldId id="357" r:id="rId82"/>
    <p:sldId id="358" r:id="rId83"/>
    <p:sldId id="359" r:id="rId84"/>
    <p:sldId id="360" r:id="rId85"/>
    <p:sldId id="36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17" autoAdjust="0"/>
  </p:normalViewPr>
  <p:slideViewPr>
    <p:cSldViewPr>
      <p:cViewPr varScale="1">
        <p:scale>
          <a:sx n="62" d="100"/>
          <a:sy n="62" d="100"/>
        </p:scale>
        <p:origin x="-15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67BF5-B323-4FF7-9DAA-66DD09FAC687}" type="datetimeFigureOut">
              <a:rPr lang="en-IN" smtClean="0"/>
              <a:t>02-04-2019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84CE3-0CF1-4FA7-8D49-0A86922B233F}" type="slidenum">
              <a:rPr lang="en-IN" smtClean="0"/>
              <a:t>‹#›</a:t>
            </a:fld>
            <a:endParaRPr lang="en-IN"/>
          </a:p>
        </p:txBody>
      </p:sp>
    </p:spTree>
    <p:extLst>
      <p:ext uri="{BB962C8B-B14F-4D97-AF65-F5344CB8AC3E}">
        <p14:creationId xmlns:p14="http://schemas.microsoft.com/office/powerpoint/2010/main" val="330991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N" smtClean="0"/>
              <a:t>Cardiogenic shock may be due to-</a:t>
            </a:r>
            <a:r>
              <a:rPr lang="en-IN" sz="1800" smtClean="0">
                <a:latin typeface="Bahnschrift SemiBold" panose="020B0502040204020203" pitchFamily="34" charset="0"/>
              </a:rPr>
              <a:t>Acute MI, Decompensated chronic heart failure, Acute MR, Acute AR, Acute myocarditis, VSR.</a:t>
            </a:r>
          </a:p>
          <a:p>
            <a:endParaRPr lang="en-IN" smtClean="0"/>
          </a:p>
          <a:p>
            <a:r>
              <a:rPr lang="en-IN" dirty="0" smtClean="0"/>
              <a:t>Pharmacological support which include inotropes, arterial and venous vasoconstrictor and vasodilators.</a:t>
            </a:r>
          </a:p>
          <a:p>
            <a:r>
              <a:rPr lang="en-IN" dirty="0" smtClean="0"/>
              <a:t>Undesirable side effects-tachycardia,</a:t>
            </a:r>
            <a:r>
              <a:rPr lang="en-IN" baseline="0" dirty="0" smtClean="0"/>
              <a:t> arrhythmia, vasoconstriction with reduced tissue perfusion, increase myocardial oxygen demand.</a:t>
            </a:r>
          </a:p>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2</a:t>
            </a:fld>
            <a:endParaRPr lang="en-IN"/>
          </a:p>
        </p:txBody>
      </p:sp>
    </p:spTree>
    <p:extLst>
      <p:ext uri="{BB962C8B-B14F-4D97-AF65-F5344CB8AC3E}">
        <p14:creationId xmlns:p14="http://schemas.microsoft.com/office/powerpoint/2010/main" val="4103449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Pre procedure clotting parameters including BT, CT, PTINR, APTT, platelets count</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23</a:t>
            </a:fld>
            <a:endParaRPr lang="en-IN"/>
          </a:p>
        </p:txBody>
      </p:sp>
    </p:spTree>
    <p:extLst>
      <p:ext uri="{BB962C8B-B14F-4D97-AF65-F5344CB8AC3E}">
        <p14:creationId xmlns:p14="http://schemas.microsoft.com/office/powerpoint/2010/main" val="62546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Benefit and drawback.</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26</a:t>
            </a:fld>
            <a:endParaRPr lang="en-IN" dirty="0"/>
          </a:p>
        </p:txBody>
      </p:sp>
    </p:spTree>
    <p:extLst>
      <p:ext uri="{BB962C8B-B14F-4D97-AF65-F5344CB8AC3E}">
        <p14:creationId xmlns:p14="http://schemas.microsoft.com/office/powerpoint/2010/main" val="110107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console </a:t>
            </a:r>
            <a:r>
              <a:rPr lang="en-US" altLang="zh-TW" b="1" dirty="0" smtClean="0"/>
              <a:t>MUST</a:t>
            </a:r>
            <a:r>
              <a:rPr lang="en-US" altLang="zh-TW" dirty="0" smtClean="0"/>
              <a:t> see a trigger to initiate an inflate/deflate cycle.</a:t>
            </a:r>
            <a:r>
              <a:rPr lang="en-US" altLang="zh-TW"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If no trigger signal is sensed machine will not start pumping.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Also </a:t>
            </a:r>
            <a:r>
              <a:rPr lang="en-US" altLang="zh-TW" sz="1200" dirty="0" smtClean="0"/>
              <a:t>If the trigger is lost after pumping starts, no further pumping will occur until a trigger is re-established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Automatic or operator can switch between different modes.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27</a:t>
            </a:fld>
            <a:endParaRPr lang="en-IN" dirty="0"/>
          </a:p>
        </p:txBody>
      </p:sp>
    </p:spTree>
    <p:extLst>
      <p:ext uri="{BB962C8B-B14F-4D97-AF65-F5344CB8AC3E}">
        <p14:creationId xmlns:p14="http://schemas.microsoft.com/office/powerpoint/2010/main" val="1377678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Since triggering on the R wave of the ECG is preferred, it is very important to give the IABP a good quality ECG signal and lead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Rejects pacer spikes on the basis of sharp rising edge.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Automatically initiates ARRHYTHMIA TIMING when at least 8 out of 16 beats are detected as irregular.</a:t>
            </a:r>
            <a:r>
              <a:rPr lang="en-US" altLang="zh-TW" sz="11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28</a:t>
            </a:fld>
            <a:endParaRPr lang="en-IN" dirty="0"/>
          </a:p>
        </p:txBody>
      </p:sp>
    </p:spTree>
    <p:extLst>
      <p:ext uri="{BB962C8B-B14F-4D97-AF65-F5344CB8AC3E}">
        <p14:creationId xmlns:p14="http://schemas.microsoft.com/office/powerpoint/2010/main" val="369394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In AUTOPILOT mode, if no QRS or AP trigger is found, it will trigger on the V SPIKE of an AV paced rhythm.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t>In OPERATOR mode, the ECG trigger key can be used to toggle between triggering on the R WAVE and the V SPIKE of a V or AV paced rhythm.</a:t>
            </a:r>
          </a:p>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29</a:t>
            </a:fld>
            <a:endParaRPr lang="en-IN" dirty="0"/>
          </a:p>
        </p:txBody>
      </p:sp>
    </p:spTree>
    <p:extLst>
      <p:ext uri="{BB962C8B-B14F-4D97-AF65-F5344CB8AC3E}">
        <p14:creationId xmlns:p14="http://schemas.microsoft.com/office/powerpoint/2010/main" val="290882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Timing should be checked on a 1:2 or 1:3 ratio so you can see a normal beat and press the inflation interval key.</a:t>
            </a:r>
          </a:p>
        </p:txBody>
      </p:sp>
      <p:sp>
        <p:nvSpPr>
          <p:cNvPr id="4" name="Slide Number Placeholder 3"/>
          <p:cNvSpPr>
            <a:spLocks noGrp="1"/>
          </p:cNvSpPr>
          <p:nvPr>
            <p:ph type="sldNum" sz="quarter" idx="10"/>
          </p:nvPr>
        </p:nvSpPr>
        <p:spPr/>
        <p:txBody>
          <a:bodyPr/>
          <a:lstStyle/>
          <a:p>
            <a:fld id="{38B84CE3-0CF1-4FA7-8D49-0A86922B233F}" type="slidenum">
              <a:rPr lang="en-IN" smtClean="0"/>
              <a:t>31</a:t>
            </a:fld>
            <a:endParaRPr lang="en-IN" dirty="0"/>
          </a:p>
        </p:txBody>
      </p:sp>
    </p:spTree>
    <p:extLst>
      <p:ext uri="{BB962C8B-B14F-4D97-AF65-F5344CB8AC3E}">
        <p14:creationId xmlns:p14="http://schemas.microsoft.com/office/powerpoint/2010/main" val="3476313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40FEC2E2-0DCA-461B-8CD7-594B24F9F687}" type="slidenum">
              <a:rPr lang="en-US" altLang="en-US" smtClean="0"/>
              <a:pPr/>
              <a:t>39</a:t>
            </a:fld>
            <a:endParaRPr lang="en-US" alt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4C45A4EC-2B47-47CC-B5D8-11EDCB1D9242}" type="slidenum">
              <a:rPr lang="en-US" altLang="en-US" smtClean="0"/>
              <a:pPr/>
              <a:t>40</a:t>
            </a:fld>
            <a:endParaRPr lang="en-US" alt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894C6A6A-5C52-492E-A038-CF120F25CB80}" type="slidenum">
              <a:rPr lang="en-US" altLang="en-US" smtClean="0"/>
              <a:pPr/>
              <a:t>41</a:t>
            </a:fld>
            <a:endParaRPr lang="en-US" alt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7308B106-2E07-4002-8FEC-1688CD455637}" type="slidenum">
              <a:rPr lang="en-US" altLang="en-US" smtClean="0"/>
              <a:pPr/>
              <a:t>42</a:t>
            </a:fld>
            <a:endParaRPr lang="en-US" alt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This is</a:t>
            </a:r>
            <a:r>
              <a:rPr lang="en-IN" baseline="0" dirty="0" smtClean="0"/>
              <a:t> the figure showing pressure curve of aorta, left ventricle and left atrium during various cardiac cycle</a:t>
            </a:r>
          </a:p>
          <a:p>
            <a:r>
              <a:rPr lang="en-IN" baseline="0" dirty="0" smtClean="0"/>
              <a:t>In the top black line is aortic pressure curve</a:t>
            </a:r>
          </a:p>
          <a:p>
            <a:r>
              <a:rPr lang="en-IN" baseline="0" dirty="0" smtClean="0"/>
              <a:t>Explain </a:t>
            </a:r>
            <a:r>
              <a:rPr lang="en-IN" baseline="0" dirty="0" err="1" smtClean="0"/>
              <a:t>dicrotic</a:t>
            </a:r>
            <a:r>
              <a:rPr lang="en-IN" baseline="0" dirty="0" smtClean="0"/>
              <a:t> notch.</a:t>
            </a:r>
          </a:p>
          <a:p>
            <a:r>
              <a:rPr lang="en-IN" baseline="0" dirty="0" smtClean="0"/>
              <a:t>In the middle red line is left ventricle pressure curve</a:t>
            </a:r>
          </a:p>
          <a:p>
            <a:r>
              <a:rPr lang="en-IN" dirty="0" smtClean="0"/>
              <a:t>The action and</a:t>
            </a:r>
            <a:r>
              <a:rPr lang="en-IN" baseline="0" dirty="0" smtClean="0"/>
              <a:t> effect of IABP takes place in ventricular diastolic phase. The pressure in aorta is raised during the diastole when aortic valve is closed which ultimately increases the blood flow to coronaries.</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7</a:t>
            </a:fld>
            <a:endParaRPr lang="en-IN" dirty="0"/>
          </a:p>
        </p:txBody>
      </p:sp>
    </p:spTree>
    <p:extLst>
      <p:ext uri="{BB962C8B-B14F-4D97-AF65-F5344CB8AC3E}">
        <p14:creationId xmlns:p14="http://schemas.microsoft.com/office/powerpoint/2010/main" val="875613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0140C8B9-8CAC-4DB9-A476-2A49A0F91B1E}" type="slidenum">
              <a:rPr lang="en-US" altLang="en-US" smtClean="0"/>
              <a:pPr/>
              <a:t>43</a:t>
            </a:fld>
            <a:endParaRPr lang="en-US" alt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F02024EE-2AEE-48AD-8257-F4C4F2E4BEF7}" type="slidenum">
              <a:rPr lang="en-US" altLang="en-US" smtClean="0"/>
              <a:pPr/>
              <a:t>44</a:t>
            </a:fld>
            <a:endParaRPr lang="en-US" alt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balloon pump has to overcome the pressure within the aorta to fill the balloon with gas. Since the balloon material is very compliant, the pressure on either side will be approximately the same</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46</a:t>
            </a:fld>
            <a:endParaRPr lang="en-IN" dirty="0"/>
          </a:p>
        </p:txBody>
      </p:sp>
    </p:spTree>
    <p:extLst>
      <p:ext uri="{BB962C8B-B14F-4D97-AF65-F5344CB8AC3E}">
        <p14:creationId xmlns:p14="http://schemas.microsoft.com/office/powerpoint/2010/main" val="1755507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47</a:t>
            </a:fld>
            <a:endParaRPr lang="en-IN" dirty="0"/>
          </a:p>
        </p:txBody>
      </p:sp>
    </p:spTree>
    <p:extLst>
      <p:ext uri="{BB962C8B-B14F-4D97-AF65-F5344CB8AC3E}">
        <p14:creationId xmlns:p14="http://schemas.microsoft.com/office/powerpoint/2010/main" val="380538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smtClean="0">
                <a:solidFill>
                  <a:schemeClr val="tx1"/>
                </a:solidFill>
                <a:latin typeface="+mn-lt"/>
                <a:ea typeface="+mn-ea"/>
                <a:cs typeface="+mn-cs"/>
              </a:rPr>
              <a:t>Variations in balloon pressure waveforms </a:t>
            </a:r>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Changes in balloon pressure waveforms maybe due to the following: </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48</a:t>
            </a:fld>
            <a:endParaRPr lang="en-IN" dirty="0"/>
          </a:p>
        </p:txBody>
      </p:sp>
    </p:spTree>
    <p:extLst>
      <p:ext uri="{BB962C8B-B14F-4D97-AF65-F5344CB8AC3E}">
        <p14:creationId xmlns:p14="http://schemas.microsoft.com/office/powerpoint/2010/main" val="3565115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Interval trigger mode is one</a:t>
            </a:r>
            <a:r>
              <a:rPr lang="en-IN" baseline="0" dirty="0" smtClean="0"/>
              <a:t> of the last option in the trigger panel of console.</a:t>
            </a:r>
          </a:p>
          <a:p>
            <a:pPr marL="0" marR="0" lvl="1" indent="0" algn="l" defTabSz="914400" rtl="0" eaLnBrk="1" fontAlgn="auto" latinLnBrk="0" hangingPunct="1">
              <a:lnSpc>
                <a:spcPct val="100000"/>
              </a:lnSpc>
              <a:spcBef>
                <a:spcPts val="0"/>
              </a:spcBef>
              <a:spcAft>
                <a:spcPts val="0"/>
              </a:spcAft>
              <a:buClrTx/>
              <a:buSzTx/>
              <a:buFontTx/>
              <a:buNone/>
              <a:tabLst/>
              <a:defRPr/>
            </a:pPr>
            <a:r>
              <a:rPr lang="en-IN" dirty="0" smtClean="0">
                <a:latin typeface="Candara" panose="020E0502030303020204" pitchFamily="34" charset="0"/>
              </a:rPr>
              <a:t>To select INTERNAL, the INTERNAL TRIGGER key must be depressed TWICE. </a:t>
            </a:r>
          </a:p>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50</a:t>
            </a:fld>
            <a:endParaRPr lang="en-IN" dirty="0"/>
          </a:p>
        </p:txBody>
      </p:sp>
    </p:spTree>
    <p:extLst>
      <p:ext uri="{BB962C8B-B14F-4D97-AF65-F5344CB8AC3E}">
        <p14:creationId xmlns:p14="http://schemas.microsoft.com/office/powerpoint/2010/main" val="2836594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Arrhythmia timing automatically</a:t>
            </a:r>
            <a:r>
              <a:rPr lang="en-IN" baseline="0" dirty="0" smtClean="0"/>
              <a:t> activate autopilot mode.</a:t>
            </a:r>
          </a:p>
          <a:p>
            <a:r>
              <a:rPr lang="en-IN" baseline="0" dirty="0" smtClean="0"/>
              <a:t>Autopilot mode first search R wave, then AP, and if both not found, V spike</a:t>
            </a:r>
          </a:p>
          <a:p>
            <a:r>
              <a:rPr lang="en-IN" baseline="0" dirty="0" smtClean="0"/>
              <a:t>For arrhythmia aim is to avoid ventricular ejection against inflated balloon which may occur if R-R interval is short.</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52</a:t>
            </a:fld>
            <a:endParaRPr lang="en-IN" dirty="0"/>
          </a:p>
        </p:txBody>
      </p:sp>
    </p:spTree>
    <p:extLst>
      <p:ext uri="{BB962C8B-B14F-4D97-AF65-F5344CB8AC3E}">
        <p14:creationId xmlns:p14="http://schemas.microsoft.com/office/powerpoint/2010/main" val="3139482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Patient education about IABP and specially on not to bend leg with IAB</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53</a:t>
            </a:fld>
            <a:endParaRPr lang="en-IN" dirty="0"/>
          </a:p>
        </p:txBody>
      </p:sp>
    </p:spTree>
    <p:extLst>
      <p:ext uri="{BB962C8B-B14F-4D97-AF65-F5344CB8AC3E}">
        <p14:creationId xmlns:p14="http://schemas.microsoft.com/office/powerpoint/2010/main" val="337849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Recent study have shown that selective use of heparin (using heparin only for a clinical condition other than IABP) is associated with lower</a:t>
            </a:r>
            <a:r>
              <a:rPr lang="en-IN" baseline="0" dirty="0" smtClean="0"/>
              <a:t> bleeding risk without an increase in ischemic complication when compared </a:t>
            </a:r>
            <a:r>
              <a:rPr lang="en-IN" baseline="0" smtClean="0"/>
              <a:t>to routine use.</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54</a:t>
            </a:fld>
            <a:endParaRPr lang="en-IN" dirty="0"/>
          </a:p>
        </p:txBody>
      </p:sp>
    </p:spTree>
    <p:extLst>
      <p:ext uri="{BB962C8B-B14F-4D97-AF65-F5344CB8AC3E}">
        <p14:creationId xmlns:p14="http://schemas.microsoft.com/office/powerpoint/2010/main" val="337849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These are the few points that we should keep in mind regarding IABP machine</a:t>
            </a:r>
          </a:p>
          <a:p>
            <a:r>
              <a:rPr lang="en-IN" dirty="0" smtClean="0"/>
              <a:t>Alarms – BP, trigger</a:t>
            </a:r>
            <a:r>
              <a:rPr lang="en-IN" baseline="0" dirty="0" smtClean="0"/>
              <a:t> alarm, pump failure alarm, gas leakage alarm</a:t>
            </a:r>
          </a:p>
          <a:p>
            <a:r>
              <a:rPr lang="en-IN" baseline="0" dirty="0" smtClean="0"/>
              <a:t>External </a:t>
            </a:r>
            <a:r>
              <a:rPr lang="en-IN" baseline="0" dirty="0" err="1" smtClean="0"/>
              <a:t>tubings</a:t>
            </a:r>
            <a:r>
              <a:rPr lang="en-IN" baseline="0" dirty="0" smtClean="0"/>
              <a:t> mostly for blood.</a:t>
            </a:r>
          </a:p>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56</a:t>
            </a:fld>
            <a:endParaRPr lang="en-IN" dirty="0"/>
          </a:p>
        </p:txBody>
      </p:sp>
    </p:spTree>
    <p:extLst>
      <p:ext uri="{BB962C8B-B14F-4D97-AF65-F5344CB8AC3E}">
        <p14:creationId xmlns:p14="http://schemas.microsoft.com/office/powerpoint/2010/main" val="20443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err="1" smtClean="0">
                <a:solidFill>
                  <a:schemeClr val="tx1"/>
                </a:solidFill>
                <a:latin typeface="+mn-lt"/>
                <a:ea typeface="+mn-ea"/>
                <a:cs typeface="+mn-cs"/>
              </a:rPr>
              <a:t>Dicrotic</a:t>
            </a:r>
            <a:r>
              <a:rPr lang="en-IN" sz="1200" b="0" i="0" u="none" strike="noStrike" kern="1200" baseline="0" dirty="0" smtClean="0">
                <a:solidFill>
                  <a:schemeClr val="tx1"/>
                </a:solidFill>
                <a:latin typeface="+mn-lt"/>
                <a:ea typeface="+mn-ea"/>
                <a:cs typeface="+mn-cs"/>
              </a:rPr>
              <a:t> notch represents aortic valve closure </a:t>
            </a:r>
          </a:p>
          <a:p>
            <a:r>
              <a:rPr lang="en-IN" sz="1200" b="0" i="0" u="none" strike="noStrike" kern="1200" baseline="0" dirty="0" smtClean="0">
                <a:solidFill>
                  <a:schemeClr val="tx1"/>
                </a:solidFill>
                <a:latin typeface="+mn-lt"/>
                <a:ea typeface="+mn-ea"/>
                <a:cs typeface="+mn-cs"/>
              </a:rPr>
              <a:t>Most of the blood flow into coronary circulation happens during diastole while the ventricle is relaxed </a:t>
            </a:r>
          </a:p>
          <a:p>
            <a:r>
              <a:rPr lang="en-IN" sz="1200" b="0" i="0" u="none" strike="noStrike" kern="1200" baseline="0" dirty="0" smtClean="0">
                <a:solidFill>
                  <a:schemeClr val="tx1"/>
                </a:solidFill>
                <a:latin typeface="+mn-lt"/>
                <a:ea typeface="+mn-ea"/>
                <a:cs typeface="+mn-cs"/>
              </a:rPr>
              <a:t> Adequate diastolic pressure must be maintained to ensure perfusion of the coronary arteries and good myocardial oxygenation and or supply </a:t>
            </a:r>
          </a:p>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8</a:t>
            </a:fld>
            <a:endParaRPr lang="en-IN"/>
          </a:p>
        </p:txBody>
      </p:sp>
    </p:spTree>
    <p:extLst>
      <p:ext uri="{BB962C8B-B14F-4D97-AF65-F5344CB8AC3E}">
        <p14:creationId xmlns:p14="http://schemas.microsoft.com/office/powerpoint/2010/main" val="3513519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Limb ischemia requiring surgical intervention</a:t>
            </a:r>
          </a:p>
          <a:p>
            <a:r>
              <a:rPr lang="en-IN" dirty="0" smtClean="0"/>
              <a:t>Severe</a:t>
            </a:r>
            <a:r>
              <a:rPr lang="en-IN" baseline="0" dirty="0" smtClean="0"/>
              <a:t> bleeding </a:t>
            </a:r>
            <a:r>
              <a:rPr lang="en-IN" baseline="0" dirty="0" err="1" smtClean="0"/>
              <a:t>requring</a:t>
            </a:r>
            <a:r>
              <a:rPr lang="en-IN" baseline="0" dirty="0" smtClean="0"/>
              <a:t> BT</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61</a:t>
            </a:fld>
            <a:endParaRPr lang="en-IN" dirty="0"/>
          </a:p>
        </p:txBody>
      </p:sp>
    </p:spTree>
    <p:extLst>
      <p:ext uri="{BB962C8B-B14F-4D97-AF65-F5344CB8AC3E}">
        <p14:creationId xmlns:p14="http://schemas.microsoft.com/office/powerpoint/2010/main" val="337254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CA5DA-94C0-41FB-992F-3D6CE4F43618}" type="slidenum">
              <a:rPr lang="en-US" altLang="zh-TW"/>
              <a:pPr/>
              <a:t>63</a:t>
            </a:fld>
            <a:endParaRPr lang="en-US" altLang="zh-TW"/>
          </a:p>
        </p:txBody>
      </p:sp>
      <p:sp>
        <p:nvSpPr>
          <p:cNvPr id="69634" name="Rectangle 2"/>
          <p:cNvSpPr>
            <a:spLocks noGrp="1" noRot="1" noChangeAspect="1" noChangeArrowheads="1" noTextEdit="1"/>
          </p:cNvSpPr>
          <p:nvPr>
            <p:ph type="sldImg"/>
          </p:nvPr>
        </p:nvSpPr>
        <p:spPr>
          <a:xfrm>
            <a:off x="1146175" y="685800"/>
            <a:ext cx="4570413" cy="3427413"/>
          </a:xfrm>
          <a:ln/>
        </p:spPr>
      </p:sp>
      <p:sp>
        <p:nvSpPr>
          <p:cNvPr id="6963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Oxygen may reduce bubble size by increasing the gradient for nitrogen to move out.</a:t>
            </a:r>
          </a:p>
          <a:p>
            <a:r>
              <a:rPr lang="en-US" altLang="zh-TW" dirty="0" smtClean="0"/>
              <a:t>intubate for significant respiratory distress or refractory hypoxemia.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Promptly place patient in </a:t>
            </a:r>
            <a:r>
              <a:rPr lang="en-US" altLang="zh-TW" dirty="0" err="1" smtClean="0"/>
              <a:t>Trendelenburg</a:t>
            </a:r>
            <a:r>
              <a:rPr lang="en-US" altLang="zh-TW" dirty="0" smtClean="0"/>
              <a:t> (head down) position and rotate toward the left lateral decubitus position. This maneuver helps trap air in the apex of the ventricle, prevents its ejection into the pulmonary arterial system, and maintains right ventricular output.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hyperbaric chamber. Potential benefits (1) compression of existing air bubbles, (2) establishment of a high diffusion gradient to speed dissolution of existing bubbles, and (3) improved oxygenation of ischemic tissues and lowered intracranial pressure.</a:t>
            </a:r>
          </a:p>
          <a:p>
            <a:endParaRPr lang="en-US" altLang="zh-TW" dirty="0" smtClean="0"/>
          </a:p>
          <a:p>
            <a:endParaRPr lang="en-US" altLang="zh-TW" dirty="0" smtClean="0"/>
          </a:p>
          <a:p>
            <a:r>
              <a:rPr lang="en-US" altLang="zh-TW" dirty="0" smtClean="0"/>
              <a:t>Administer </a:t>
            </a:r>
            <a:r>
              <a:rPr lang="en-US" altLang="zh-TW" dirty="0"/>
              <a:t>100% oxygen and </a:t>
            </a:r>
            <a:r>
              <a:rPr lang="en-US" altLang="zh-TW" dirty="0" smtClean="0"/>
              <a:t>Maintain </a:t>
            </a:r>
            <a:r>
              <a:rPr lang="en-US" altLang="zh-TW" dirty="0"/>
              <a:t>systemic arterial pressure with fluid resuscitation and vasopressors/beta-adrenergic agents if necessary.</a:t>
            </a:r>
          </a:p>
          <a:p>
            <a:r>
              <a:rPr lang="en-US" altLang="zh-TW" dirty="0"/>
              <a:t>Consider transfer to a </a:t>
            </a:r>
            <a:r>
              <a:rPr lang="en-US" altLang="zh-TW" dirty="0" smtClean="0"/>
              <a:t>Circulatory </a:t>
            </a:r>
            <a:r>
              <a:rPr lang="en-US" altLang="zh-TW" dirty="0"/>
              <a:t>collapse should be addressed with CPR and consideration of more invasive procedures as described above.</a:t>
            </a:r>
          </a:p>
          <a:p>
            <a:endParaRPr lang="en-US" altLang="zh-TW"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Anemia</a:t>
            </a:r>
            <a:r>
              <a:rPr lang="en-IN" dirty="0" smtClean="0"/>
              <a:t> due to </a:t>
            </a:r>
            <a:r>
              <a:rPr lang="en-IN" dirty="0" err="1" smtClean="0"/>
              <a:t>hemolysis</a:t>
            </a:r>
            <a:r>
              <a:rPr lang="en-IN" dirty="0" smtClean="0"/>
              <a:t>.</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65</a:t>
            </a:fld>
            <a:endParaRPr lang="en-IN" dirty="0"/>
          </a:p>
        </p:txBody>
      </p:sp>
    </p:spTree>
    <p:extLst>
      <p:ext uri="{BB962C8B-B14F-4D97-AF65-F5344CB8AC3E}">
        <p14:creationId xmlns:p14="http://schemas.microsoft.com/office/powerpoint/2010/main" val="767323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Cardiogenic shock due to acute MI, VSR, acute MR, myocarditis, sepsis, </a:t>
            </a:r>
            <a:r>
              <a:rPr lang="en-IN" smtClean="0"/>
              <a:t>drugs etc.</a:t>
            </a:r>
            <a:endParaRPr lang="en-IN"/>
          </a:p>
        </p:txBody>
      </p:sp>
      <p:sp>
        <p:nvSpPr>
          <p:cNvPr id="4" name="Slide Number Placeholder 3"/>
          <p:cNvSpPr>
            <a:spLocks noGrp="1"/>
          </p:cNvSpPr>
          <p:nvPr>
            <p:ph type="sldNum" sz="quarter" idx="10"/>
          </p:nvPr>
        </p:nvSpPr>
        <p:spPr/>
        <p:txBody>
          <a:bodyPr/>
          <a:lstStyle/>
          <a:p>
            <a:fld id="{38B84CE3-0CF1-4FA7-8D49-0A86922B233F}" type="slidenum">
              <a:rPr lang="en-IN" smtClean="0"/>
              <a:t>67</a:t>
            </a:fld>
            <a:endParaRPr lang="en-IN" dirty="0"/>
          </a:p>
        </p:txBody>
      </p:sp>
    </p:spTree>
    <p:extLst>
      <p:ext uri="{BB962C8B-B14F-4D97-AF65-F5344CB8AC3E}">
        <p14:creationId xmlns:p14="http://schemas.microsoft.com/office/powerpoint/2010/main" val="2664755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Patient-specific variables increased age, impaired left ventricular function, symptoms of heart failure, diabetes mellitus, chronic kidney disease, prior myocardial infarction, </a:t>
            </a:r>
            <a:r>
              <a:rPr lang="en-IN" sz="1200" b="0" i="0" u="none" strike="noStrike" kern="1200" baseline="0" dirty="0" err="1" smtClean="0">
                <a:solidFill>
                  <a:schemeClr val="tx1"/>
                </a:solidFill>
                <a:latin typeface="+mn-lt"/>
                <a:ea typeface="+mn-ea"/>
                <a:cs typeface="+mn-cs"/>
              </a:rPr>
              <a:t>multivessel</a:t>
            </a:r>
            <a:r>
              <a:rPr lang="en-IN" sz="1200" b="0" i="0" u="none" strike="noStrike" kern="1200" baseline="0" dirty="0" smtClean="0">
                <a:solidFill>
                  <a:schemeClr val="tx1"/>
                </a:solidFill>
                <a:latin typeface="+mn-lt"/>
                <a:ea typeface="+mn-ea"/>
                <a:cs typeface="+mn-cs"/>
              </a:rPr>
              <a:t> or left main disease.</a:t>
            </a:r>
          </a:p>
          <a:p>
            <a:r>
              <a:rPr lang="en-IN" sz="1200" b="0" i="0" u="none" strike="noStrike" kern="1200" baseline="0" dirty="0" smtClean="0">
                <a:solidFill>
                  <a:schemeClr val="tx1"/>
                </a:solidFill>
                <a:latin typeface="+mn-lt"/>
                <a:ea typeface="+mn-ea"/>
                <a:cs typeface="+mn-cs"/>
              </a:rPr>
              <a:t>Lesion-specific variables encompass anatomic characteristics such as left main stenosis, bifurcation disease, </a:t>
            </a:r>
            <a:r>
              <a:rPr lang="en-IN" sz="1200" b="0" i="0" u="none" strike="noStrike" kern="1200" baseline="0" dirty="0" err="1" smtClean="0">
                <a:solidFill>
                  <a:schemeClr val="tx1"/>
                </a:solidFill>
                <a:latin typeface="+mn-lt"/>
                <a:ea typeface="+mn-ea"/>
                <a:cs typeface="+mn-cs"/>
              </a:rPr>
              <a:t>ostial</a:t>
            </a:r>
            <a:r>
              <a:rPr lang="en-IN" sz="1200" b="0" i="0" u="none" strike="noStrike" kern="1200" baseline="0" dirty="0" smtClean="0">
                <a:solidFill>
                  <a:schemeClr val="tx1"/>
                </a:solidFill>
                <a:latin typeface="+mn-lt"/>
                <a:ea typeface="+mn-ea"/>
                <a:cs typeface="+mn-cs"/>
              </a:rPr>
              <a:t> </a:t>
            </a:r>
            <a:r>
              <a:rPr lang="en-IN" sz="1200" b="0" i="0" u="none" strike="noStrike" kern="1200" baseline="0" dirty="0" err="1" smtClean="0">
                <a:solidFill>
                  <a:schemeClr val="tx1"/>
                </a:solidFill>
                <a:latin typeface="+mn-lt"/>
                <a:ea typeface="+mn-ea"/>
                <a:cs typeface="+mn-cs"/>
              </a:rPr>
              <a:t>stenoses</a:t>
            </a:r>
            <a:r>
              <a:rPr lang="en-IN" sz="1200" b="0" i="0" u="none" strike="noStrike" kern="1200" baseline="0" dirty="0" smtClean="0">
                <a:solidFill>
                  <a:schemeClr val="tx1"/>
                </a:solidFill>
                <a:latin typeface="+mn-lt"/>
                <a:ea typeface="+mn-ea"/>
                <a:cs typeface="+mn-cs"/>
              </a:rPr>
              <a:t>, heavily calcified lesions, and chronic total occlusions</a:t>
            </a:r>
          </a:p>
          <a:p>
            <a:r>
              <a:rPr lang="en-IN" sz="1200" b="0" i="0" u="none" strike="noStrike" kern="1200" baseline="0" dirty="0" smtClean="0">
                <a:solidFill>
                  <a:schemeClr val="tx1"/>
                </a:solidFill>
                <a:latin typeface="+mn-lt"/>
                <a:ea typeface="+mn-ea"/>
                <a:cs typeface="+mn-cs"/>
              </a:rPr>
              <a:t>Clinical presentation including severe LVD and cardiogenic shock</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68</a:t>
            </a:fld>
            <a:endParaRPr lang="en-IN" dirty="0"/>
          </a:p>
        </p:txBody>
      </p:sp>
    </p:spTree>
    <p:extLst>
      <p:ext uri="{BB962C8B-B14F-4D97-AF65-F5344CB8AC3E}">
        <p14:creationId xmlns:p14="http://schemas.microsoft.com/office/powerpoint/2010/main" val="3741728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Patient-specific variables increased age, impaired left ventricular function, symptoms of heart failure, diabetes mellitus, chronic kidney disease, prior myocardial infarction, </a:t>
            </a:r>
            <a:r>
              <a:rPr lang="en-IN" sz="1200" b="0" i="0" u="none" strike="noStrike" kern="1200" baseline="0" dirty="0" err="1" smtClean="0">
                <a:solidFill>
                  <a:schemeClr val="tx1"/>
                </a:solidFill>
                <a:latin typeface="+mn-lt"/>
                <a:ea typeface="+mn-ea"/>
                <a:cs typeface="+mn-cs"/>
              </a:rPr>
              <a:t>multivessel</a:t>
            </a:r>
            <a:r>
              <a:rPr lang="en-IN" sz="1200" b="0" i="0" u="none" strike="noStrike" kern="1200" baseline="0" dirty="0" smtClean="0">
                <a:solidFill>
                  <a:schemeClr val="tx1"/>
                </a:solidFill>
                <a:latin typeface="+mn-lt"/>
                <a:ea typeface="+mn-ea"/>
                <a:cs typeface="+mn-cs"/>
              </a:rPr>
              <a:t> or left main disease.</a:t>
            </a:r>
          </a:p>
          <a:p>
            <a:r>
              <a:rPr lang="en-IN" sz="1200" b="0" i="0" u="none" strike="noStrike" kern="1200" baseline="0" dirty="0" smtClean="0">
                <a:solidFill>
                  <a:schemeClr val="tx1"/>
                </a:solidFill>
                <a:latin typeface="+mn-lt"/>
                <a:ea typeface="+mn-ea"/>
                <a:cs typeface="+mn-cs"/>
              </a:rPr>
              <a:t>Lesion-specific variables encompass anatomic characteristics such as left main stenosis, bifurcation disease, </a:t>
            </a:r>
            <a:r>
              <a:rPr lang="en-IN" sz="1200" b="0" i="0" u="none" strike="noStrike" kern="1200" baseline="0" dirty="0" err="1" smtClean="0">
                <a:solidFill>
                  <a:schemeClr val="tx1"/>
                </a:solidFill>
                <a:latin typeface="+mn-lt"/>
                <a:ea typeface="+mn-ea"/>
                <a:cs typeface="+mn-cs"/>
              </a:rPr>
              <a:t>ostial</a:t>
            </a:r>
            <a:r>
              <a:rPr lang="en-IN" sz="1200" b="0" i="0" u="none" strike="noStrike" kern="1200" baseline="0" dirty="0" smtClean="0">
                <a:solidFill>
                  <a:schemeClr val="tx1"/>
                </a:solidFill>
                <a:latin typeface="+mn-lt"/>
                <a:ea typeface="+mn-ea"/>
                <a:cs typeface="+mn-cs"/>
              </a:rPr>
              <a:t> </a:t>
            </a:r>
            <a:r>
              <a:rPr lang="en-IN" sz="1200" b="0" i="0" u="none" strike="noStrike" kern="1200" baseline="0" dirty="0" err="1" smtClean="0">
                <a:solidFill>
                  <a:schemeClr val="tx1"/>
                </a:solidFill>
                <a:latin typeface="+mn-lt"/>
                <a:ea typeface="+mn-ea"/>
                <a:cs typeface="+mn-cs"/>
              </a:rPr>
              <a:t>stenoses</a:t>
            </a:r>
            <a:r>
              <a:rPr lang="en-IN" sz="1200" b="0" i="0" u="none" strike="noStrike" kern="1200" baseline="0" dirty="0" smtClean="0">
                <a:solidFill>
                  <a:schemeClr val="tx1"/>
                </a:solidFill>
                <a:latin typeface="+mn-lt"/>
                <a:ea typeface="+mn-ea"/>
                <a:cs typeface="+mn-cs"/>
              </a:rPr>
              <a:t>, heavily calcified lesions, and chronic total occlusions</a:t>
            </a:r>
          </a:p>
          <a:p>
            <a:r>
              <a:rPr lang="en-IN" sz="1200" b="0" i="0" u="none" strike="noStrike" kern="1200" baseline="0" dirty="0" smtClean="0">
                <a:solidFill>
                  <a:schemeClr val="tx1"/>
                </a:solidFill>
                <a:latin typeface="+mn-lt"/>
                <a:ea typeface="+mn-ea"/>
                <a:cs typeface="+mn-cs"/>
              </a:rPr>
              <a:t>Clinical presentation including severe LVD and cardiogenic shock</a:t>
            </a:r>
            <a:endParaRPr lang="en-IN" dirty="0" smtClean="0"/>
          </a:p>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76</a:t>
            </a:fld>
            <a:endParaRPr lang="en-IN"/>
          </a:p>
        </p:txBody>
      </p:sp>
    </p:spTree>
    <p:extLst>
      <p:ext uri="{BB962C8B-B14F-4D97-AF65-F5344CB8AC3E}">
        <p14:creationId xmlns:p14="http://schemas.microsoft.com/office/powerpoint/2010/main" val="3982001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8CB517-1EE7-4226-8B1B-12205FB73A92}" type="slidenum">
              <a:rPr lang="en-US"/>
              <a:pPr/>
              <a:t>78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1796A-61D2-44F1-9931-7B17E4D469F7}" type="slidenum">
              <a:rPr lang="en-US"/>
              <a:pPr/>
              <a:t>79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A86C21AD-4A8B-4C55-AE86-5BDB1F7179B6}" type="slidenum">
              <a:rPr lang="en-US" altLang="en-US" smtClean="0"/>
              <a:pPr/>
              <a:t>83</a:t>
            </a:fld>
            <a:endParaRPr lang="en-US" alt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fld id="{E3A073D6-18B4-4758-AA86-FAB0997CF9FA}" type="slidenum">
              <a:rPr lang="en-US" altLang="en-US" smtClean="0"/>
              <a:pPr/>
              <a:t>84</a:t>
            </a:fld>
            <a:endParaRPr lang="en-US" alt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Appropriately timed so that we can get diastolic augmentation of pressure and systolic unloading.</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9</a:t>
            </a:fld>
            <a:endParaRPr lang="en-IN" dirty="0"/>
          </a:p>
        </p:txBody>
      </p:sp>
    </p:spTree>
    <p:extLst>
      <p:ext uri="{BB962C8B-B14F-4D97-AF65-F5344CB8AC3E}">
        <p14:creationId xmlns:p14="http://schemas.microsoft.com/office/powerpoint/2010/main" val="1029647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7C7B5-7234-4516-A358-6F9471F1E7D8}" type="slidenum">
              <a:rPr lang="en-US" altLang="zh-TW"/>
              <a:pPr/>
              <a:t>10</a:t>
            </a:fld>
            <a:endParaRPr lang="en-US" altLang="zh-TW"/>
          </a:p>
        </p:txBody>
      </p:sp>
      <p:sp>
        <p:nvSpPr>
          <p:cNvPr id="18434" name="Rectangle 2"/>
          <p:cNvSpPr>
            <a:spLocks noGrp="1" noRot="1" noChangeAspect="1" noChangeArrowheads="1" noTextEdit="1"/>
          </p:cNvSpPr>
          <p:nvPr>
            <p:ph type="sldImg"/>
          </p:nvPr>
        </p:nvSpPr>
        <p:spPr>
          <a:xfrm>
            <a:off x="1146175" y="685800"/>
            <a:ext cx="4570413" cy="3427413"/>
          </a:xfrm>
          <a:ln/>
        </p:spPr>
      </p:sp>
      <p:sp>
        <p:nvSpPr>
          <p:cNvPr id="18435" name="Rectangle 3"/>
          <p:cNvSpPr>
            <a:spLocks noGrp="1" noChangeArrowheads="1"/>
          </p:cNvSpPr>
          <p:nvPr>
            <p:ph type="body" idx="1"/>
          </p:nvPr>
        </p:nvSpPr>
        <p:spPr/>
        <p:txBody>
          <a:bodyPr/>
          <a:lstStyle/>
          <a:p>
            <a:r>
              <a:rPr lang="en-US" altLang="zh-TW" sz="2000" dirty="0"/>
              <a:t>The principles of </a:t>
            </a:r>
            <a:r>
              <a:rPr lang="en-US" altLang="zh-TW" sz="2000" dirty="0" err="1"/>
              <a:t>counterpulsation</a:t>
            </a:r>
            <a:r>
              <a:rPr lang="en-US" altLang="zh-TW" sz="2000" dirty="0"/>
              <a:t> state that the balloon should be inflated at the start of diastole, just prior to the </a:t>
            </a:r>
            <a:r>
              <a:rPr lang="en-US" altLang="zh-TW" sz="2000" dirty="0" err="1"/>
              <a:t>Dicrotic</a:t>
            </a:r>
            <a:r>
              <a:rPr lang="en-US" altLang="zh-TW" sz="2000" dirty="0"/>
              <a:t> Notch. Aortic volume and pressure are increased through displacement principles causing:</a:t>
            </a:r>
            <a:br>
              <a:rPr lang="en-US" altLang="zh-TW" sz="2000" dirty="0"/>
            </a:br>
            <a:endParaRPr lang="en-US" altLang="zh-TW" sz="2000" dirty="0"/>
          </a:p>
          <a:p>
            <a:r>
              <a:rPr lang="en-US" altLang="zh-TW" dirty="0"/>
              <a:t>Increased coronary perfusion pressure</a:t>
            </a:r>
          </a:p>
          <a:p>
            <a:r>
              <a:rPr lang="en-US" altLang="zh-TW" dirty="0"/>
              <a:t>Increased systemic perfusion pressure</a:t>
            </a:r>
          </a:p>
          <a:p>
            <a:r>
              <a:rPr lang="en-US" altLang="zh-TW" dirty="0"/>
              <a:t>Increased O2 supply to both the coronary and peripheral tissue</a:t>
            </a:r>
          </a:p>
          <a:p>
            <a:r>
              <a:rPr lang="en-US" altLang="zh-TW" dirty="0"/>
              <a:t>Increased baroreceptor response</a:t>
            </a:r>
          </a:p>
          <a:p>
            <a:r>
              <a:rPr lang="en-US" altLang="zh-TW" dirty="0"/>
              <a:t>Decreased sympathetic stimulation causing decreased Heart Rate, decreased Systemic Vascular Resistance, and increased Left Ventricular function</a:t>
            </a:r>
          </a:p>
          <a:p>
            <a:endParaRPr lang="en-US" altLang="zh-TW" dirty="0"/>
          </a:p>
          <a:p>
            <a:endParaRPr lang="en-US" altLang="zh-TW" sz="2000" dirty="0"/>
          </a:p>
          <a:p>
            <a:endParaRPr lang="en-US" altLang="zh-TW"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2369F-1E72-44C3-A888-1418E692C8E6}" type="slidenum">
              <a:rPr lang="en-US" altLang="zh-TW"/>
              <a:pPr/>
              <a:t>12</a:t>
            </a:fld>
            <a:endParaRPr lang="en-US" altLang="zh-TW"/>
          </a:p>
        </p:txBody>
      </p:sp>
      <p:sp>
        <p:nvSpPr>
          <p:cNvPr id="21506" name="Rectangle 2"/>
          <p:cNvSpPr>
            <a:spLocks noGrp="1" noRot="1" noChangeAspect="1" noChangeArrowheads="1" noTextEdit="1"/>
          </p:cNvSpPr>
          <p:nvPr>
            <p:ph type="sldImg"/>
          </p:nvPr>
        </p:nvSpPr>
        <p:spPr>
          <a:xfrm>
            <a:off x="1146175" y="685800"/>
            <a:ext cx="4570413" cy="3427413"/>
          </a:xfrm>
          <a:ln/>
        </p:spPr>
      </p:sp>
      <p:sp>
        <p:nvSpPr>
          <p:cNvPr id="2150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Reduced afterload allows the LV to empty more effectively so stroke volume (</a:t>
            </a:r>
            <a:r>
              <a:rPr lang="en-US" altLang="zh-TW" i="1" dirty="0" smtClean="0"/>
              <a:t>SV</a:t>
            </a:r>
            <a:r>
              <a:rPr lang="en-US" altLang="zh-TW" dirty="0" smtClean="0"/>
              <a:t>) is increased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Enhanced forward cardiac output decreases the amount of blood shunted from left to right in cases of </a:t>
            </a:r>
            <a:r>
              <a:rPr lang="en-US" altLang="zh-TW" dirty="0" err="1" smtClean="0"/>
              <a:t>intraventricular</a:t>
            </a:r>
            <a:r>
              <a:rPr lang="en-US" altLang="zh-TW" dirty="0" smtClean="0"/>
              <a:t> </a:t>
            </a:r>
            <a:r>
              <a:rPr lang="en-US" altLang="zh-TW" dirty="0" err="1" smtClean="0"/>
              <a:t>septal</a:t>
            </a:r>
            <a:r>
              <a:rPr lang="en-US" altLang="zh-TW" dirty="0" smtClean="0"/>
              <a:t> defects and incompetent mitral valve</a:t>
            </a:r>
          </a:p>
          <a:p>
            <a:endParaRPr lang="en-US" altLang="zh-TW"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So overall due</a:t>
            </a:r>
            <a:r>
              <a:rPr lang="en-IN" baseline="0" dirty="0" smtClean="0"/>
              <a:t> to inflation and deflation of the IABP during systole and diastole following physiological effects are seen.</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14</a:t>
            </a:fld>
            <a:endParaRPr lang="en-IN" dirty="0"/>
          </a:p>
        </p:txBody>
      </p:sp>
    </p:spTree>
    <p:extLst>
      <p:ext uri="{BB962C8B-B14F-4D97-AF65-F5344CB8AC3E}">
        <p14:creationId xmlns:p14="http://schemas.microsoft.com/office/powerpoint/2010/main" val="3754333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16</a:t>
            </a:fld>
            <a:endParaRPr lang="en-IN"/>
          </a:p>
        </p:txBody>
      </p:sp>
    </p:spTree>
    <p:extLst>
      <p:ext uri="{BB962C8B-B14F-4D97-AF65-F5344CB8AC3E}">
        <p14:creationId xmlns:p14="http://schemas.microsoft.com/office/powerpoint/2010/main" val="369170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Surgical cut down method were used earlier</a:t>
            </a:r>
            <a:r>
              <a:rPr lang="en-IN" baseline="0" dirty="0" smtClean="0"/>
              <a:t> when catheter were used to be large. Now since all catheters are of smaller size (7-8 F)percutaneous insertion are now usually done.</a:t>
            </a:r>
            <a:endParaRPr lang="en-IN" dirty="0"/>
          </a:p>
        </p:txBody>
      </p:sp>
      <p:sp>
        <p:nvSpPr>
          <p:cNvPr id="4" name="Slide Number Placeholder 3"/>
          <p:cNvSpPr>
            <a:spLocks noGrp="1"/>
          </p:cNvSpPr>
          <p:nvPr>
            <p:ph type="sldNum" sz="quarter" idx="10"/>
          </p:nvPr>
        </p:nvSpPr>
        <p:spPr/>
        <p:txBody>
          <a:bodyPr/>
          <a:lstStyle/>
          <a:p>
            <a:fld id="{38B84CE3-0CF1-4FA7-8D49-0A86922B233F}" type="slidenum">
              <a:rPr lang="en-IN" smtClean="0"/>
              <a:t>22</a:t>
            </a:fld>
            <a:endParaRPr lang="en-IN"/>
          </a:p>
        </p:txBody>
      </p:sp>
    </p:spTree>
    <p:extLst>
      <p:ext uri="{BB962C8B-B14F-4D97-AF65-F5344CB8AC3E}">
        <p14:creationId xmlns:p14="http://schemas.microsoft.com/office/powerpoint/2010/main" val="237648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4/2/2019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648200" y="1600200"/>
            <a:ext cx="4038600" cy="4525963"/>
          </a:xfrm>
        </p:spPr>
        <p:txBody>
          <a:bodyPr/>
          <a:lstStyle/>
          <a:p>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34C9C30-00E0-414B-99D8-2054E090E82D}" type="slidenum">
              <a:rPr lang="en-US" altLang="zh-TW"/>
              <a:pPr/>
              <a:t>‹#›</a:t>
            </a:fld>
            <a:endParaRPr lang="en-US" altLang="zh-TW"/>
          </a:p>
        </p:txBody>
      </p:sp>
    </p:spTree>
    <p:extLst>
      <p:ext uri="{BB962C8B-B14F-4D97-AF65-F5344CB8AC3E}">
        <p14:creationId xmlns:p14="http://schemas.microsoft.com/office/powerpoint/2010/main" val="3611967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7571802-3963-4AD5-9784-AA3F6FB2C476}" type="slidenum">
              <a:rPr lang="en-US" altLang="zh-TW"/>
              <a:pPr/>
              <a:t>‹#›</a:t>
            </a:fld>
            <a:endParaRPr lang="en-US" altLang="zh-TW"/>
          </a:p>
        </p:txBody>
      </p:sp>
    </p:spTree>
    <p:extLst>
      <p:ext uri="{BB962C8B-B14F-4D97-AF65-F5344CB8AC3E}">
        <p14:creationId xmlns:p14="http://schemas.microsoft.com/office/powerpoint/2010/main" val="3507521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CAC9243-5AC8-4935-855E-D513CC33B95D}" type="slidenum">
              <a:rPr lang="en-US" altLang="zh-TW"/>
              <a:pPr/>
              <a:t>‹#›</a:t>
            </a:fld>
            <a:endParaRPr lang="en-US" altLang="zh-TW"/>
          </a:p>
        </p:txBody>
      </p:sp>
    </p:spTree>
    <p:extLst>
      <p:ext uri="{BB962C8B-B14F-4D97-AF65-F5344CB8AC3E}">
        <p14:creationId xmlns:p14="http://schemas.microsoft.com/office/powerpoint/2010/main" val="143063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4/2/2019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4/2/2019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rgbClr val="000066"/>
          </a:fgClr>
          <a:bgClr>
            <a:schemeClr val="bg1"/>
          </a:bgClr>
        </a:patt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4/2/2019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10.wdp"/><Relationship Id="rId5" Type="http://schemas.openxmlformats.org/officeDocument/2006/relationships/image" Target="../media/image17.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9.wdp"/></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20.wdp"/></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0.wdp"/></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21.wdp"/></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21.wdp"/></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2.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content.onlinejacc.org/article.aspx?articleid=1124162"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hyperlink" Target="http://lib.ajaums.ac.ir/booklist/AM.Heart%20%20%20%20Journal_June%20%20(6)_205.pdf"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link.springer.com/article/10.1007/s11239-005-0938-0#page-1"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hyperlink" Target="http://www.sciencedirect.com/science/article/pii/S0140673613617833"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26.wdp"/></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991838"/>
            <a:ext cx="6172200" cy="1894362"/>
          </a:xfrm>
        </p:spPr>
        <p:txBody>
          <a:bodyPr>
            <a:normAutofit fontScale="90000"/>
          </a:bodyPr>
          <a:lstStyle/>
          <a:p>
            <a:r>
              <a:rPr lang="en-IN" dirty="0">
                <a:solidFill>
                  <a:srgbClr val="FFFF00"/>
                </a:solidFill>
              </a:rPr>
              <a:t>IABP</a:t>
            </a:r>
            <a:br>
              <a:rPr lang="en-IN" dirty="0">
                <a:solidFill>
                  <a:srgbClr val="FFFF00"/>
                </a:solidFill>
              </a:rPr>
            </a:br>
            <a:r>
              <a:rPr lang="en-IN" dirty="0">
                <a:solidFill>
                  <a:srgbClr val="FFFF00"/>
                </a:solidFill>
              </a:rPr>
              <a:t>Intra‐aortic balloon pump </a:t>
            </a:r>
            <a:r>
              <a:rPr lang="en-IN" dirty="0" err="1">
                <a:solidFill>
                  <a:srgbClr val="FFFF00"/>
                </a:solidFill>
              </a:rPr>
              <a:t>counterpulsation</a:t>
            </a:r>
            <a:r>
              <a:rPr lang="en-IN">
                <a:solidFill>
                  <a:srgbClr val="FFFF00"/>
                </a:solidFill>
              </a:rPr>
              <a:t> </a:t>
            </a:r>
            <a:endParaRPr lang="en-IN" dirty="0">
              <a:solidFill>
                <a:srgbClr val="FFFF00"/>
              </a:solidFill>
            </a:endParaRPr>
          </a:p>
        </p:txBody>
      </p:sp>
    </p:spTree>
    <p:extLst>
      <p:ext uri="{BB962C8B-B14F-4D97-AF65-F5344CB8AC3E}">
        <p14:creationId xmlns:p14="http://schemas.microsoft.com/office/powerpoint/2010/main" val="3520087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sz="quarter" idx="1"/>
          </p:nvPr>
        </p:nvSpPr>
        <p:spPr>
          <a:xfrm>
            <a:off x="457200" y="1219200"/>
            <a:ext cx="7924800" cy="4724400"/>
          </a:xfrm>
        </p:spPr>
        <p:txBody>
          <a:bodyPr>
            <a:noAutofit/>
          </a:bodyPr>
          <a:lstStyle/>
          <a:p>
            <a:pPr marL="0" indent="0" algn="just">
              <a:lnSpc>
                <a:spcPct val="80000"/>
              </a:lnSpc>
              <a:spcBef>
                <a:spcPts val="1200"/>
              </a:spcBef>
              <a:spcAft>
                <a:spcPts val="1200"/>
              </a:spcAft>
              <a:buNone/>
            </a:pPr>
            <a:r>
              <a:rPr lang="en-US" altLang="zh-TW" sz="2400" b="1" dirty="0" smtClean="0">
                <a:solidFill>
                  <a:srgbClr val="00B0F0"/>
                </a:solidFill>
                <a:latin typeface="Candara" panose="020E0502030303020204" pitchFamily="34" charset="0"/>
              </a:rPr>
              <a:t>INFLATION</a:t>
            </a:r>
          </a:p>
          <a:p>
            <a:pPr marL="533400" indent="-533400" algn="just">
              <a:lnSpc>
                <a:spcPct val="80000"/>
              </a:lnSpc>
              <a:spcBef>
                <a:spcPts val="1200"/>
              </a:spcBef>
              <a:spcAft>
                <a:spcPts val="1200"/>
              </a:spcAft>
            </a:pPr>
            <a:r>
              <a:rPr lang="en-US" altLang="zh-TW" sz="2400" dirty="0" smtClean="0">
                <a:latin typeface="Candara" panose="020E0502030303020204" pitchFamily="34" charset="0"/>
              </a:rPr>
              <a:t>Principle of inflation </a:t>
            </a:r>
            <a:r>
              <a:rPr lang="en-US" altLang="zh-TW" sz="2400" dirty="0" err="1" smtClean="0">
                <a:latin typeface="Candara" panose="020E0502030303020204" pitchFamily="34" charset="0"/>
              </a:rPr>
              <a:t>counterpulsation</a:t>
            </a:r>
            <a:endParaRPr lang="en-US" altLang="zh-TW" sz="2400" dirty="0" smtClean="0">
              <a:latin typeface="Candara" panose="020E0502030303020204" pitchFamily="34" charset="0"/>
            </a:endParaRPr>
          </a:p>
          <a:p>
            <a:pPr marL="899160" lvl="1" indent="-533400" algn="just">
              <a:lnSpc>
                <a:spcPct val="80000"/>
              </a:lnSpc>
              <a:spcBef>
                <a:spcPts val="1200"/>
              </a:spcBef>
              <a:spcAft>
                <a:spcPts val="1200"/>
              </a:spcAft>
            </a:pPr>
            <a:r>
              <a:rPr lang="en-US" altLang="zh-TW" sz="2400" dirty="0" smtClean="0">
                <a:latin typeface="Candara" panose="020E0502030303020204" pitchFamily="34" charset="0"/>
              </a:rPr>
              <a:t>Balloon </a:t>
            </a:r>
            <a:r>
              <a:rPr lang="en-US" altLang="zh-TW" sz="2400" dirty="0">
                <a:latin typeface="Candara" panose="020E0502030303020204" pitchFamily="34" charset="0"/>
              </a:rPr>
              <a:t>should be inflated at </a:t>
            </a:r>
            <a:r>
              <a:rPr lang="en-US" altLang="zh-TW" sz="2400" dirty="0" smtClean="0">
                <a:latin typeface="Candara" panose="020E0502030303020204" pitchFamily="34" charset="0"/>
              </a:rPr>
              <a:t>the start </a:t>
            </a:r>
            <a:r>
              <a:rPr lang="en-US" altLang="zh-TW" sz="2400" dirty="0">
                <a:latin typeface="Candara" panose="020E0502030303020204" pitchFamily="34" charset="0"/>
              </a:rPr>
              <a:t>of </a:t>
            </a:r>
            <a:r>
              <a:rPr lang="en-US" altLang="zh-TW" sz="2400" dirty="0" smtClean="0">
                <a:latin typeface="Candara" panose="020E0502030303020204" pitchFamily="34" charset="0"/>
              </a:rPr>
              <a:t>diastole</a:t>
            </a:r>
          </a:p>
          <a:p>
            <a:pPr marL="899160" lvl="1" indent="-533400" algn="just">
              <a:lnSpc>
                <a:spcPct val="80000"/>
              </a:lnSpc>
              <a:spcBef>
                <a:spcPts val="1200"/>
              </a:spcBef>
              <a:spcAft>
                <a:spcPts val="1200"/>
              </a:spcAft>
            </a:pPr>
            <a:r>
              <a:rPr lang="en-US" altLang="zh-TW" sz="2400" dirty="0" smtClean="0">
                <a:latin typeface="Candara" panose="020E0502030303020204" pitchFamily="34" charset="0"/>
              </a:rPr>
              <a:t>Just </a:t>
            </a:r>
            <a:r>
              <a:rPr lang="en-US" altLang="zh-TW" sz="2400" dirty="0">
                <a:latin typeface="Candara" panose="020E0502030303020204" pitchFamily="34" charset="0"/>
              </a:rPr>
              <a:t>prior to the </a:t>
            </a:r>
            <a:r>
              <a:rPr lang="en-US" altLang="zh-TW" sz="2400" dirty="0" err="1" smtClean="0">
                <a:latin typeface="Candara" panose="020E0502030303020204" pitchFamily="34" charset="0"/>
              </a:rPr>
              <a:t>Dicrotic</a:t>
            </a:r>
            <a:r>
              <a:rPr lang="en-US" altLang="zh-TW" sz="2400" dirty="0" smtClean="0">
                <a:latin typeface="Candara" panose="020E0502030303020204" pitchFamily="34" charset="0"/>
              </a:rPr>
              <a:t> Notch</a:t>
            </a:r>
          </a:p>
          <a:p>
            <a:pPr marL="899160" lvl="1" indent="-533400" algn="just">
              <a:spcBef>
                <a:spcPts val="1200"/>
              </a:spcBef>
              <a:spcAft>
                <a:spcPts val="1200"/>
              </a:spcAft>
            </a:pPr>
            <a:r>
              <a:rPr lang="en-US" altLang="zh-TW" sz="2400" dirty="0" smtClean="0">
                <a:latin typeface="Candara" panose="020E0502030303020204" pitchFamily="34" charset="0"/>
              </a:rPr>
              <a:t>Aortic </a:t>
            </a:r>
            <a:r>
              <a:rPr lang="en-US" altLang="zh-TW" sz="2400" dirty="0">
                <a:latin typeface="Candara" panose="020E0502030303020204" pitchFamily="34" charset="0"/>
              </a:rPr>
              <a:t>volume </a:t>
            </a:r>
            <a:r>
              <a:rPr lang="en-US" altLang="zh-TW" sz="2400" dirty="0" smtClean="0">
                <a:latin typeface="Candara" panose="020E0502030303020204" pitchFamily="34" charset="0"/>
              </a:rPr>
              <a:t>and </a:t>
            </a:r>
            <a:r>
              <a:rPr lang="en-US" altLang="zh-TW" sz="2400" dirty="0">
                <a:latin typeface="Candara" panose="020E0502030303020204" pitchFamily="34" charset="0"/>
              </a:rPr>
              <a:t>pressure are increased through displacement principles</a:t>
            </a:r>
            <a:endParaRPr lang="en-US" altLang="zh-TW" sz="2400" dirty="0" smtClean="0">
              <a:latin typeface="Candara" panose="020E0502030303020204" pitchFamily="34" charset="0"/>
            </a:endParaRPr>
          </a:p>
          <a:p>
            <a:pPr marL="533400" indent="-533400" algn="just">
              <a:lnSpc>
                <a:spcPct val="80000"/>
              </a:lnSpc>
              <a:spcBef>
                <a:spcPts val="1200"/>
              </a:spcBef>
              <a:spcAft>
                <a:spcPts val="1200"/>
              </a:spcAft>
            </a:pPr>
            <a:r>
              <a:rPr lang="en-US" altLang="zh-TW" sz="2400" dirty="0" smtClean="0">
                <a:latin typeface="Candara" panose="020E0502030303020204" pitchFamily="34" charset="0"/>
              </a:rPr>
              <a:t>Goal - To </a:t>
            </a:r>
            <a:r>
              <a:rPr lang="en-US" altLang="zh-TW" sz="2400" dirty="0">
                <a:latin typeface="Candara" panose="020E0502030303020204" pitchFamily="34" charset="0"/>
              </a:rPr>
              <a:t>increase or augment </a:t>
            </a:r>
            <a:r>
              <a:rPr lang="en-US" altLang="zh-TW" sz="2400" dirty="0" smtClean="0">
                <a:latin typeface="Candara" panose="020E0502030303020204" pitchFamily="34" charset="0"/>
              </a:rPr>
              <a:t>perfusion</a:t>
            </a:r>
          </a:p>
        </p:txBody>
      </p:sp>
      <p:sp>
        <p:nvSpPr>
          <p:cNvPr id="5" name="Title 1"/>
          <p:cNvSpPr txBox="1">
            <a:spLocks/>
          </p:cNvSpPr>
          <p:nvPr/>
        </p:nvSpPr>
        <p:spPr>
          <a:xfrm>
            <a:off x="304800" y="152400"/>
            <a:ext cx="74676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smtClean="0">
                <a:solidFill>
                  <a:srgbClr val="FFFF00"/>
                </a:solidFill>
                <a:effectLst/>
                <a:latin typeface="Candara" panose="020E0502030303020204" pitchFamily="34" charset="0"/>
              </a:rPr>
              <a:t>IABP: Physiology</a:t>
            </a:r>
            <a:endParaRPr lang="en-IN" sz="3200" b="1" dirty="0">
              <a:solidFill>
                <a:srgbClr val="FFFF00"/>
              </a:solidFill>
              <a:effectLst/>
              <a:latin typeface="Candara" panose="020E0502030303020204" pitchFamily="34" charset="0"/>
            </a:endParaRPr>
          </a:p>
        </p:txBody>
      </p:sp>
    </p:spTree>
    <p:extLst>
      <p:ext uri="{BB962C8B-B14F-4D97-AF65-F5344CB8AC3E}">
        <p14:creationId xmlns:p14="http://schemas.microsoft.com/office/powerpoint/2010/main" val="21406508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a:xfrm>
            <a:off x="405539" y="1065508"/>
            <a:ext cx="8382000" cy="4724400"/>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just">
              <a:lnSpc>
                <a:spcPct val="80000"/>
              </a:lnSpc>
              <a:spcBef>
                <a:spcPts val="600"/>
              </a:spcBef>
              <a:spcAft>
                <a:spcPts val="600"/>
              </a:spcAft>
              <a:buFont typeface="Wingdings" pitchFamily="2" charset="2"/>
              <a:buNone/>
            </a:pPr>
            <a:r>
              <a:rPr lang="en-US" altLang="zh-TW" sz="2400" b="1" dirty="0" smtClean="0">
                <a:solidFill>
                  <a:srgbClr val="00B0F0"/>
                </a:solidFill>
                <a:latin typeface="Candara" panose="020E0502030303020204" pitchFamily="34" charset="0"/>
              </a:rPr>
              <a:t>INFLATION</a:t>
            </a:r>
          </a:p>
          <a:p>
            <a:pPr marL="0" indent="0" algn="just">
              <a:spcBef>
                <a:spcPts val="600"/>
              </a:spcBef>
              <a:spcAft>
                <a:spcPts val="600"/>
              </a:spcAft>
              <a:buNone/>
            </a:pPr>
            <a:r>
              <a:rPr lang="en-US" altLang="zh-TW" sz="2400" dirty="0" smtClean="0">
                <a:solidFill>
                  <a:srgbClr val="00FF00"/>
                </a:solidFill>
                <a:latin typeface="Candara" panose="020E0502030303020204" pitchFamily="34" charset="0"/>
              </a:rPr>
              <a:t>Hemodynamic Effects-</a:t>
            </a:r>
            <a:endParaRPr lang="en-US" altLang="zh-TW" sz="2400" dirty="0">
              <a:solidFill>
                <a:srgbClr val="00FF00"/>
              </a:solidFill>
              <a:latin typeface="Candara" panose="020E0502030303020204" pitchFamily="34" charset="0"/>
            </a:endParaRPr>
          </a:p>
          <a:p>
            <a:pPr marL="975360" lvl="1" indent="-609600" algn="just">
              <a:spcBef>
                <a:spcPts val="600"/>
              </a:spcBef>
              <a:spcAft>
                <a:spcPts val="600"/>
              </a:spcAft>
              <a:buFont typeface="Wingdings" panose="05000000000000000000" pitchFamily="2" charset="2"/>
              <a:buChar char="v"/>
            </a:pPr>
            <a:r>
              <a:rPr lang="en-US" altLang="zh-TW" sz="2400" dirty="0">
                <a:latin typeface="Candara" panose="020E0502030303020204" pitchFamily="34" charset="0"/>
              </a:rPr>
              <a:t>Increased coronary perfusion pressure</a:t>
            </a:r>
          </a:p>
          <a:p>
            <a:pPr marL="975360" lvl="1" indent="-609600" algn="just">
              <a:spcBef>
                <a:spcPts val="600"/>
              </a:spcBef>
              <a:spcAft>
                <a:spcPts val="600"/>
              </a:spcAft>
              <a:buFont typeface="Wingdings" panose="05000000000000000000" pitchFamily="2" charset="2"/>
              <a:buChar char="v"/>
            </a:pPr>
            <a:r>
              <a:rPr lang="en-US" altLang="zh-TW" sz="2400" dirty="0">
                <a:latin typeface="Candara" panose="020E0502030303020204" pitchFamily="34" charset="0"/>
              </a:rPr>
              <a:t>Increased systemic perfusion pressure</a:t>
            </a:r>
          </a:p>
          <a:p>
            <a:pPr marL="975360" lvl="1" indent="-609600" algn="just">
              <a:spcBef>
                <a:spcPts val="600"/>
              </a:spcBef>
              <a:spcAft>
                <a:spcPts val="600"/>
              </a:spcAft>
              <a:buFont typeface="Wingdings" panose="05000000000000000000" pitchFamily="2" charset="2"/>
              <a:buChar char="v"/>
            </a:pPr>
            <a:r>
              <a:rPr lang="en-US" altLang="zh-TW" sz="2400" dirty="0">
                <a:latin typeface="Candara" panose="020E0502030303020204" pitchFamily="34" charset="0"/>
              </a:rPr>
              <a:t>Increased baroreceptor response</a:t>
            </a:r>
          </a:p>
          <a:p>
            <a:pPr marL="975360" lvl="1" indent="-609600" algn="just">
              <a:spcBef>
                <a:spcPts val="600"/>
              </a:spcBef>
              <a:spcAft>
                <a:spcPts val="600"/>
              </a:spcAft>
              <a:buFont typeface="Wingdings" panose="05000000000000000000" pitchFamily="2" charset="2"/>
              <a:buChar char="v"/>
            </a:pPr>
            <a:r>
              <a:rPr lang="en-US" altLang="zh-TW" sz="2400" dirty="0">
                <a:latin typeface="Candara" panose="020E0502030303020204" pitchFamily="34" charset="0"/>
              </a:rPr>
              <a:t>Decreased sympathetic stimulation causing decreased HR, decreased SVR, and increased LV </a:t>
            </a:r>
            <a:r>
              <a:rPr lang="en-US" altLang="zh-TW" sz="2400" dirty="0" smtClean="0">
                <a:latin typeface="Candara" panose="020E0502030303020204" pitchFamily="34" charset="0"/>
              </a:rPr>
              <a:t>function</a:t>
            </a:r>
          </a:p>
          <a:p>
            <a:pPr marL="975360" lvl="1" indent="-609600" algn="just">
              <a:spcBef>
                <a:spcPts val="600"/>
              </a:spcBef>
              <a:spcAft>
                <a:spcPts val="600"/>
              </a:spcAft>
              <a:buFont typeface="Wingdings" panose="05000000000000000000" pitchFamily="2" charset="2"/>
              <a:buChar char="v"/>
            </a:pPr>
            <a:r>
              <a:rPr lang="en-US" altLang="zh-TW" sz="2400" dirty="0" smtClean="0">
                <a:latin typeface="Candara" panose="020E0502030303020204" pitchFamily="34" charset="0"/>
              </a:rPr>
              <a:t>Increased coronary </a:t>
            </a:r>
            <a:r>
              <a:rPr lang="en-US" altLang="zh-TW" sz="2400" dirty="0">
                <a:latin typeface="Candara" panose="020E0502030303020204" pitchFamily="34" charset="0"/>
              </a:rPr>
              <a:t>artery blood </a:t>
            </a:r>
            <a:r>
              <a:rPr lang="en-US" altLang="zh-TW" sz="2400" dirty="0" smtClean="0">
                <a:latin typeface="Candara" panose="020E0502030303020204" pitchFamily="34" charset="0"/>
              </a:rPr>
              <a:t>flow</a:t>
            </a:r>
          </a:p>
          <a:p>
            <a:pPr marL="975360" lvl="1" indent="-609600" algn="just">
              <a:spcBef>
                <a:spcPts val="600"/>
              </a:spcBef>
              <a:spcAft>
                <a:spcPts val="600"/>
              </a:spcAft>
              <a:buFont typeface="Wingdings" panose="05000000000000000000" pitchFamily="2" charset="2"/>
              <a:buChar char="v"/>
            </a:pPr>
            <a:r>
              <a:rPr lang="en-US" altLang="zh-TW" sz="2400" dirty="0">
                <a:latin typeface="Candara" panose="020E0502030303020204" pitchFamily="34" charset="0"/>
              </a:rPr>
              <a:t>Increased </a:t>
            </a:r>
            <a:r>
              <a:rPr lang="en-US" altLang="zh-TW" sz="2400" dirty="0" smtClean="0">
                <a:latin typeface="Candara" panose="020E0502030303020204" pitchFamily="34" charset="0"/>
              </a:rPr>
              <a:t>renal, cerebral and other distal organs blood flow</a:t>
            </a:r>
            <a:endParaRPr lang="en-US" altLang="zh-TW" sz="2400" dirty="0">
              <a:latin typeface="Candara" panose="020E0502030303020204" pitchFamily="34" charset="0"/>
            </a:endParaRPr>
          </a:p>
        </p:txBody>
      </p:sp>
      <p:sp>
        <p:nvSpPr>
          <p:cNvPr id="6" name="Title 1"/>
          <p:cNvSpPr txBox="1">
            <a:spLocks/>
          </p:cNvSpPr>
          <p:nvPr/>
        </p:nvSpPr>
        <p:spPr>
          <a:xfrm>
            <a:off x="304800" y="152400"/>
            <a:ext cx="74676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smtClean="0">
                <a:solidFill>
                  <a:srgbClr val="FFFF00"/>
                </a:solidFill>
                <a:effectLst/>
                <a:latin typeface="Candara" panose="020E0502030303020204" pitchFamily="34" charset="0"/>
              </a:rPr>
              <a:t>IABP: Physiology</a:t>
            </a:r>
            <a:endParaRPr lang="en-IN" sz="3200" b="1" dirty="0">
              <a:solidFill>
                <a:srgbClr val="FFFF00"/>
              </a:solidFill>
              <a:effectLst/>
              <a:latin typeface="Candara" panose="020E0502030303020204" pitchFamily="34" charset="0"/>
            </a:endParaRPr>
          </a:p>
        </p:txBody>
      </p:sp>
    </p:spTree>
    <p:extLst>
      <p:ext uri="{BB962C8B-B14F-4D97-AF65-F5344CB8AC3E}">
        <p14:creationId xmlns:p14="http://schemas.microsoft.com/office/powerpoint/2010/main" val="428239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304800" y="838200"/>
            <a:ext cx="8382000" cy="5867400"/>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lgn="just">
              <a:lnSpc>
                <a:spcPct val="80000"/>
              </a:lnSpc>
              <a:spcBef>
                <a:spcPts val="600"/>
              </a:spcBef>
              <a:spcAft>
                <a:spcPts val="600"/>
              </a:spcAft>
              <a:buFont typeface="Wingdings" pitchFamily="2" charset="2"/>
              <a:buNone/>
            </a:pPr>
            <a:r>
              <a:rPr lang="en-US" altLang="zh-TW" sz="2400" b="1" dirty="0" smtClean="0">
                <a:solidFill>
                  <a:srgbClr val="00B0F0"/>
                </a:solidFill>
                <a:latin typeface="Candara" panose="020E0502030303020204" pitchFamily="34" charset="0"/>
              </a:rPr>
              <a:t>DEFLATION</a:t>
            </a:r>
          </a:p>
          <a:p>
            <a:pPr marL="533400" indent="-533400" algn="just">
              <a:spcBef>
                <a:spcPts val="600"/>
              </a:spcBef>
              <a:spcAft>
                <a:spcPts val="600"/>
              </a:spcAft>
              <a:buFont typeface="Wingdings" panose="05000000000000000000" pitchFamily="2" charset="2"/>
              <a:buChar char="Ø"/>
            </a:pPr>
            <a:r>
              <a:rPr lang="en-US" altLang="zh-TW" sz="2400" dirty="0" smtClean="0">
                <a:latin typeface="Candara" panose="020E0502030303020204" pitchFamily="34" charset="0"/>
              </a:rPr>
              <a:t>Principles of </a:t>
            </a:r>
            <a:r>
              <a:rPr lang="en-US" altLang="zh-TW" sz="2400" dirty="0" err="1" smtClean="0">
                <a:latin typeface="Candara" panose="020E0502030303020204" pitchFamily="34" charset="0"/>
              </a:rPr>
              <a:t>counterpulsation</a:t>
            </a:r>
            <a:endParaRPr lang="en-US" altLang="zh-TW" sz="2400" dirty="0">
              <a:latin typeface="Candara" panose="020E0502030303020204" pitchFamily="34" charset="0"/>
            </a:endParaRPr>
          </a:p>
          <a:p>
            <a:pPr marL="899160" lvl="1" indent="-533400" algn="just">
              <a:spcBef>
                <a:spcPts val="600"/>
              </a:spcBef>
              <a:spcAft>
                <a:spcPts val="600"/>
              </a:spcAft>
              <a:buFont typeface="Wingdings" panose="05000000000000000000" pitchFamily="2" charset="2"/>
              <a:buChar char="Ø"/>
            </a:pPr>
            <a:r>
              <a:rPr lang="en-US" altLang="zh-TW" sz="2200" dirty="0" smtClean="0">
                <a:latin typeface="Candara" panose="020E0502030303020204" pitchFamily="34" charset="0"/>
              </a:rPr>
              <a:t>Deflation at the start of systole, during </a:t>
            </a:r>
            <a:r>
              <a:rPr lang="en-US" altLang="zh-TW" sz="2200" dirty="0" err="1" smtClean="0">
                <a:latin typeface="Candara" panose="020E0502030303020204" pitchFamily="34" charset="0"/>
              </a:rPr>
              <a:t>Isovolumetric</a:t>
            </a:r>
            <a:r>
              <a:rPr lang="en-US" altLang="zh-TW" sz="2200" dirty="0" smtClean="0">
                <a:latin typeface="Candara" panose="020E0502030303020204" pitchFamily="34" charset="0"/>
              </a:rPr>
              <a:t> Contraction.</a:t>
            </a:r>
          </a:p>
          <a:p>
            <a:pPr marL="899160" lvl="1" indent="-533400" algn="just">
              <a:spcBef>
                <a:spcPts val="600"/>
              </a:spcBef>
              <a:spcAft>
                <a:spcPts val="600"/>
              </a:spcAft>
              <a:buFont typeface="Wingdings" panose="05000000000000000000" pitchFamily="2" charset="2"/>
              <a:buChar char="Ø"/>
            </a:pPr>
            <a:r>
              <a:rPr lang="en-US" altLang="zh-TW" sz="2200" dirty="0" smtClean="0">
                <a:latin typeface="Candara" panose="020E0502030303020204" pitchFamily="34" charset="0"/>
              </a:rPr>
              <a:t>Deflation </a:t>
            </a:r>
            <a:r>
              <a:rPr lang="en-US" altLang="zh-TW" sz="2200" dirty="0">
                <a:latin typeface="Candara" panose="020E0502030303020204" pitchFamily="34" charset="0"/>
              </a:rPr>
              <a:t>creates a "potential space" in the aorta, reducing aortic volume and </a:t>
            </a:r>
            <a:r>
              <a:rPr lang="en-US" altLang="zh-TW" sz="2200" dirty="0" smtClean="0">
                <a:latin typeface="Candara" panose="020E0502030303020204" pitchFamily="34" charset="0"/>
              </a:rPr>
              <a:t>pressure</a:t>
            </a:r>
            <a:endParaRPr lang="en-US" altLang="zh-TW" sz="2200" dirty="0">
              <a:latin typeface="Candara" panose="020E0502030303020204" pitchFamily="34" charset="0"/>
            </a:endParaRPr>
          </a:p>
          <a:p>
            <a:pPr marL="533400" indent="-533400" algn="just">
              <a:lnSpc>
                <a:spcPct val="80000"/>
              </a:lnSpc>
              <a:spcBef>
                <a:spcPts val="600"/>
              </a:spcBef>
              <a:spcAft>
                <a:spcPts val="600"/>
              </a:spcAft>
              <a:buFont typeface="Wingdings" panose="05000000000000000000" pitchFamily="2" charset="2"/>
              <a:buChar char="Ø"/>
            </a:pPr>
            <a:r>
              <a:rPr lang="en-US" altLang="zh-TW" sz="2400" dirty="0" smtClean="0">
                <a:latin typeface="Candara" panose="020E0502030303020204" pitchFamily="34" charset="0"/>
              </a:rPr>
              <a:t>Goal </a:t>
            </a:r>
            <a:r>
              <a:rPr lang="en-US" altLang="zh-TW" sz="2400" dirty="0">
                <a:latin typeface="Candara" panose="020E0502030303020204" pitchFamily="34" charset="0"/>
              </a:rPr>
              <a:t>- To reduce LV </a:t>
            </a:r>
            <a:r>
              <a:rPr lang="en-US" altLang="zh-TW" sz="2400" dirty="0" smtClean="0">
                <a:latin typeface="Candara" panose="020E0502030303020204" pitchFamily="34" charset="0"/>
              </a:rPr>
              <a:t>workload</a:t>
            </a:r>
          </a:p>
          <a:p>
            <a:pPr marL="609600" indent="-609600" algn="just">
              <a:spcBef>
                <a:spcPts val="600"/>
              </a:spcBef>
              <a:spcAft>
                <a:spcPts val="600"/>
              </a:spcAft>
              <a:buFont typeface="Wingdings" panose="05000000000000000000" pitchFamily="2" charset="2"/>
              <a:buChar char="Ø"/>
            </a:pPr>
            <a:r>
              <a:rPr lang="en-US" altLang="zh-TW" sz="2400" dirty="0" smtClean="0">
                <a:latin typeface="Candara" panose="020E0502030303020204" pitchFamily="34" charset="0"/>
              </a:rPr>
              <a:t>Hemodynamic Effects</a:t>
            </a:r>
          </a:p>
          <a:p>
            <a:pPr marL="975360" lvl="1" indent="-609600" algn="just">
              <a:spcBef>
                <a:spcPts val="600"/>
              </a:spcBef>
              <a:spcAft>
                <a:spcPts val="600"/>
              </a:spcAft>
              <a:buFont typeface="Wingdings" panose="05000000000000000000" pitchFamily="2" charset="2"/>
              <a:buChar char="Ø"/>
            </a:pPr>
            <a:r>
              <a:rPr lang="en-US" altLang="zh-TW" sz="2200" dirty="0" smtClean="0">
                <a:latin typeface="Candara" panose="020E0502030303020204" pitchFamily="34" charset="0"/>
              </a:rPr>
              <a:t>Reduction </a:t>
            </a:r>
            <a:r>
              <a:rPr lang="en-US" altLang="zh-TW" sz="2200" dirty="0">
                <a:latin typeface="Candara" panose="020E0502030303020204" pitchFamily="34" charset="0"/>
              </a:rPr>
              <a:t>in peak systolic pressure, therefore a reduction in LV work</a:t>
            </a:r>
          </a:p>
          <a:p>
            <a:pPr marL="975360" lvl="1" indent="-609600" algn="just">
              <a:spcBef>
                <a:spcPts val="600"/>
              </a:spcBef>
              <a:spcAft>
                <a:spcPts val="600"/>
              </a:spcAft>
              <a:buFont typeface="Wingdings" panose="05000000000000000000" pitchFamily="2" charset="2"/>
              <a:buChar char="Ø"/>
            </a:pPr>
            <a:r>
              <a:rPr lang="en-US" altLang="zh-TW" sz="2200" dirty="0">
                <a:latin typeface="Candara" panose="020E0502030303020204" pitchFamily="34" charset="0"/>
              </a:rPr>
              <a:t>Increased cardiac output</a:t>
            </a:r>
          </a:p>
          <a:p>
            <a:pPr marL="975360" lvl="1" indent="-609600" algn="just">
              <a:spcBef>
                <a:spcPts val="600"/>
              </a:spcBef>
              <a:spcAft>
                <a:spcPts val="600"/>
              </a:spcAft>
              <a:buFont typeface="Wingdings" panose="05000000000000000000" pitchFamily="2" charset="2"/>
              <a:buChar char="Ø"/>
            </a:pPr>
            <a:r>
              <a:rPr lang="en-US" altLang="zh-TW" sz="2200" dirty="0">
                <a:latin typeface="Candara" panose="020E0502030303020204" pitchFamily="34" charset="0"/>
              </a:rPr>
              <a:t>Improved ejection fraction and forward flow</a:t>
            </a:r>
          </a:p>
          <a:p>
            <a:pPr algn="just">
              <a:lnSpc>
                <a:spcPct val="80000"/>
              </a:lnSpc>
              <a:spcBef>
                <a:spcPts val="600"/>
              </a:spcBef>
              <a:spcAft>
                <a:spcPts val="600"/>
              </a:spcAft>
            </a:pPr>
            <a:endParaRPr lang="en-US" altLang="zh-TW" sz="2400" dirty="0">
              <a:latin typeface="Candara" panose="020E0502030303020204" pitchFamily="34" charset="0"/>
            </a:endParaRPr>
          </a:p>
        </p:txBody>
      </p:sp>
      <p:sp>
        <p:nvSpPr>
          <p:cNvPr id="9" name="Title 1"/>
          <p:cNvSpPr txBox="1">
            <a:spLocks/>
          </p:cNvSpPr>
          <p:nvPr/>
        </p:nvSpPr>
        <p:spPr>
          <a:xfrm>
            <a:off x="304800" y="152400"/>
            <a:ext cx="74676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smtClean="0">
                <a:solidFill>
                  <a:srgbClr val="FFFF00"/>
                </a:solidFill>
                <a:effectLst/>
                <a:latin typeface="Candara" panose="020E0502030303020204" pitchFamily="34" charset="0"/>
              </a:rPr>
              <a:t>IABP: Physiology</a:t>
            </a:r>
            <a:endParaRPr lang="en-IN" sz="3200" b="1" dirty="0">
              <a:solidFill>
                <a:srgbClr val="FFFF00"/>
              </a:solidFill>
              <a:effectLst/>
              <a:latin typeface="Candara" panose="020E0502030303020204" pitchFamily="34" charset="0"/>
            </a:endParaRPr>
          </a:p>
        </p:txBody>
      </p:sp>
    </p:spTree>
    <p:extLst>
      <p:ext uri="{BB962C8B-B14F-4D97-AF65-F5344CB8AC3E}">
        <p14:creationId xmlns:p14="http://schemas.microsoft.com/office/powerpoint/2010/main" val="310624872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848600" cy="51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60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066801"/>
            <a:ext cx="8001000" cy="3657599"/>
          </a:xfrm>
        </p:spPr>
        <p:txBody>
          <a:bodyPr>
            <a:noAutofit/>
          </a:bodyPr>
          <a:lstStyle/>
          <a:p>
            <a:pPr marL="18288" indent="0">
              <a:spcBef>
                <a:spcPts val="600"/>
              </a:spcBef>
              <a:spcAft>
                <a:spcPts val="600"/>
              </a:spcAft>
              <a:buNone/>
            </a:pPr>
            <a:r>
              <a:rPr lang="en-IN" sz="2400" dirty="0">
                <a:solidFill>
                  <a:srgbClr val="00FF00"/>
                </a:solidFill>
                <a:latin typeface="Candara" panose="020E0502030303020204" pitchFamily="34" charset="0"/>
              </a:rPr>
              <a:t>The IABP has the following primary effects: </a:t>
            </a:r>
            <a:endParaRPr lang="en-IN" sz="2400" dirty="0" smtClean="0">
              <a:solidFill>
                <a:srgbClr val="00FF00"/>
              </a:solidFill>
              <a:latin typeface="Candara" panose="020E0502030303020204" pitchFamily="34" charset="0"/>
            </a:endParaRPr>
          </a:p>
          <a:p>
            <a:pPr>
              <a:spcBef>
                <a:spcPts val="600"/>
              </a:spcBef>
              <a:spcAft>
                <a:spcPts val="600"/>
              </a:spcAft>
            </a:pPr>
            <a:r>
              <a:rPr lang="en-IN" sz="2400" dirty="0" smtClean="0">
                <a:latin typeface="Candara" panose="020E0502030303020204" pitchFamily="34" charset="0"/>
              </a:rPr>
              <a:t>Increases </a:t>
            </a:r>
            <a:r>
              <a:rPr lang="en-IN" sz="2400" dirty="0">
                <a:latin typeface="Candara" panose="020E0502030303020204" pitchFamily="34" charset="0"/>
              </a:rPr>
              <a:t>coronary artery </a:t>
            </a:r>
            <a:r>
              <a:rPr lang="en-IN" sz="2400" dirty="0" smtClean="0">
                <a:latin typeface="Candara" panose="020E0502030303020204" pitchFamily="34" charset="0"/>
              </a:rPr>
              <a:t>perfusion</a:t>
            </a:r>
          </a:p>
          <a:p>
            <a:pPr lvl="2">
              <a:spcBef>
                <a:spcPts val="600"/>
              </a:spcBef>
              <a:spcAft>
                <a:spcPts val="600"/>
              </a:spcAft>
            </a:pPr>
            <a:r>
              <a:rPr lang="en-US" altLang="en-US" sz="2200" dirty="0">
                <a:latin typeface="Candara" panose="020E0502030303020204" pitchFamily="34" charset="0"/>
              </a:rPr>
              <a:t>Only in normal coronary arteries</a:t>
            </a:r>
          </a:p>
          <a:p>
            <a:pPr lvl="2">
              <a:spcBef>
                <a:spcPts val="600"/>
              </a:spcBef>
              <a:spcAft>
                <a:spcPts val="600"/>
              </a:spcAft>
            </a:pPr>
            <a:r>
              <a:rPr lang="en-US" altLang="en-US" sz="2200" dirty="0">
                <a:latin typeface="Candara" panose="020E0502030303020204" pitchFamily="34" charset="0"/>
              </a:rPr>
              <a:t>No augmentation beyond severe </a:t>
            </a:r>
            <a:r>
              <a:rPr lang="en-US" altLang="en-US" sz="2200" dirty="0" err="1">
                <a:latin typeface="Candara" panose="020E0502030303020204" pitchFamily="34" charset="0"/>
              </a:rPr>
              <a:t>stenoses</a:t>
            </a:r>
            <a:r>
              <a:rPr lang="en-US" altLang="en-US" sz="2200" dirty="0">
                <a:latin typeface="Candara" panose="020E0502030303020204" pitchFamily="34" charset="0"/>
              </a:rPr>
              <a:t> pre PCI</a:t>
            </a:r>
          </a:p>
          <a:p>
            <a:pPr lvl="2">
              <a:spcBef>
                <a:spcPts val="600"/>
              </a:spcBef>
              <a:spcAft>
                <a:spcPts val="600"/>
              </a:spcAft>
            </a:pPr>
            <a:r>
              <a:rPr lang="en-US" altLang="en-US" sz="2200" dirty="0">
                <a:latin typeface="Candara" panose="020E0502030303020204" pitchFamily="34" charset="0"/>
              </a:rPr>
              <a:t>Augmentation beyond severe </a:t>
            </a:r>
            <a:r>
              <a:rPr lang="en-US" altLang="en-US" sz="2200" dirty="0" err="1">
                <a:latin typeface="Candara" panose="020E0502030303020204" pitchFamily="34" charset="0"/>
              </a:rPr>
              <a:t>stenoses</a:t>
            </a:r>
            <a:r>
              <a:rPr lang="en-US" altLang="en-US" sz="2200" dirty="0">
                <a:latin typeface="Candara" panose="020E0502030303020204" pitchFamily="34" charset="0"/>
              </a:rPr>
              <a:t> post PCI</a:t>
            </a:r>
          </a:p>
          <a:p>
            <a:pPr>
              <a:spcBef>
                <a:spcPts val="600"/>
              </a:spcBef>
              <a:spcAft>
                <a:spcPts val="600"/>
              </a:spcAft>
            </a:pPr>
            <a:r>
              <a:rPr lang="en-IN" sz="2400" dirty="0" smtClean="0">
                <a:latin typeface="Candara" panose="020E0502030303020204" pitchFamily="34" charset="0"/>
              </a:rPr>
              <a:t>Increases </a:t>
            </a:r>
            <a:r>
              <a:rPr lang="en-IN" sz="2400" dirty="0">
                <a:latin typeface="Candara" panose="020E0502030303020204" pitchFamily="34" charset="0"/>
              </a:rPr>
              <a:t>myocardial oxygen supply </a:t>
            </a:r>
          </a:p>
          <a:p>
            <a:pPr>
              <a:spcBef>
                <a:spcPts val="600"/>
              </a:spcBef>
              <a:spcAft>
                <a:spcPts val="600"/>
              </a:spcAft>
            </a:pPr>
            <a:r>
              <a:rPr lang="en-IN" sz="2400" dirty="0" smtClean="0">
                <a:latin typeface="Candara" panose="020E0502030303020204" pitchFamily="34" charset="0"/>
              </a:rPr>
              <a:t>Decreases </a:t>
            </a:r>
            <a:r>
              <a:rPr lang="en-IN" sz="2400" dirty="0">
                <a:latin typeface="Candara" panose="020E0502030303020204" pitchFamily="34" charset="0"/>
              </a:rPr>
              <a:t>myocardial oxygen demand </a:t>
            </a:r>
          </a:p>
          <a:p>
            <a:pPr>
              <a:spcBef>
                <a:spcPts val="600"/>
              </a:spcBef>
              <a:spcAft>
                <a:spcPts val="600"/>
              </a:spcAft>
            </a:pPr>
            <a:r>
              <a:rPr lang="en-IN" sz="2400" dirty="0" smtClean="0">
                <a:latin typeface="Candara" panose="020E0502030303020204" pitchFamily="34" charset="0"/>
              </a:rPr>
              <a:t>Decreases </a:t>
            </a:r>
            <a:r>
              <a:rPr lang="en-IN" sz="2400" dirty="0">
                <a:latin typeface="Candara" panose="020E0502030303020204" pitchFamily="34" charset="0"/>
              </a:rPr>
              <a:t>myocardial work by reducing afterload </a:t>
            </a:r>
          </a:p>
          <a:p>
            <a:pPr>
              <a:spcBef>
                <a:spcPts val="600"/>
              </a:spcBef>
              <a:spcAft>
                <a:spcPts val="600"/>
              </a:spcAft>
            </a:pPr>
            <a:r>
              <a:rPr lang="en-IN" sz="2400" dirty="0" smtClean="0">
                <a:latin typeface="Candara" panose="020E0502030303020204" pitchFamily="34" charset="0"/>
              </a:rPr>
              <a:t>Increases </a:t>
            </a:r>
            <a:r>
              <a:rPr lang="en-IN" sz="2400" dirty="0">
                <a:latin typeface="Candara" panose="020E0502030303020204" pitchFamily="34" charset="0"/>
              </a:rPr>
              <a:t>blood </a:t>
            </a:r>
            <a:r>
              <a:rPr lang="en-IN" sz="2400" dirty="0" smtClean="0">
                <a:latin typeface="Candara" panose="020E0502030303020204" pitchFamily="34" charset="0"/>
              </a:rPr>
              <a:t>pressure</a:t>
            </a:r>
            <a:endParaRPr lang="en-IN" sz="2400" dirty="0">
              <a:latin typeface="Candara" panose="020E0502030303020204" pitchFamily="34" charset="0"/>
            </a:endParaRPr>
          </a:p>
        </p:txBody>
      </p:sp>
      <p:sp>
        <p:nvSpPr>
          <p:cNvPr id="4" name="Title 1"/>
          <p:cNvSpPr txBox="1">
            <a:spLocks/>
          </p:cNvSpPr>
          <p:nvPr/>
        </p:nvSpPr>
        <p:spPr>
          <a:xfrm>
            <a:off x="304800" y="152400"/>
            <a:ext cx="74676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smtClean="0">
                <a:solidFill>
                  <a:srgbClr val="FFFF00"/>
                </a:solidFill>
                <a:effectLst/>
                <a:latin typeface="Candara" panose="020E0502030303020204" pitchFamily="34" charset="0"/>
              </a:rPr>
              <a:t>IABP: Physiology</a:t>
            </a:r>
            <a:endParaRPr lang="en-IN" sz="3200" b="1" dirty="0">
              <a:solidFill>
                <a:srgbClr val="FFFF00"/>
              </a:solidFill>
              <a:effectLst/>
              <a:latin typeface="Candara" panose="020E0502030303020204" pitchFamily="34" charset="0"/>
            </a:endParaRPr>
          </a:p>
        </p:txBody>
      </p:sp>
    </p:spTree>
    <p:extLst>
      <p:ext uri="{BB962C8B-B14F-4D97-AF65-F5344CB8AC3E}">
        <p14:creationId xmlns:p14="http://schemas.microsoft.com/office/powerpoint/2010/main" val="1685560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type="body" sz="half" idx="1"/>
          </p:nvPr>
        </p:nvSpPr>
        <p:spPr>
          <a:xfrm>
            <a:off x="457200" y="1219200"/>
            <a:ext cx="7620000" cy="4906963"/>
          </a:xfrm>
        </p:spPr>
        <p:txBody>
          <a:bodyPr>
            <a:normAutofit/>
          </a:bodyPr>
          <a:lstStyle/>
          <a:p>
            <a:pPr algn="just">
              <a:spcBef>
                <a:spcPts val="600"/>
              </a:spcBef>
              <a:spcAft>
                <a:spcPts val="600"/>
              </a:spcAft>
            </a:pPr>
            <a:r>
              <a:rPr lang="en-IN" sz="2400" dirty="0" smtClean="0">
                <a:solidFill>
                  <a:srgbClr val="00FF00"/>
                </a:solidFill>
                <a:latin typeface="Candara" panose="020E0502030303020204" pitchFamily="34" charset="0"/>
              </a:rPr>
              <a:t>IABP </a:t>
            </a:r>
            <a:r>
              <a:rPr lang="en-IN" sz="2400" dirty="0">
                <a:solidFill>
                  <a:srgbClr val="00FF00"/>
                </a:solidFill>
                <a:latin typeface="Candara" panose="020E0502030303020204" pitchFamily="34" charset="0"/>
              </a:rPr>
              <a:t>-</a:t>
            </a:r>
            <a:r>
              <a:rPr lang="en-IN" sz="2400" dirty="0" smtClean="0">
                <a:solidFill>
                  <a:srgbClr val="00FF00"/>
                </a:solidFill>
                <a:latin typeface="Candara" panose="020E0502030303020204" pitchFamily="34" charset="0"/>
              </a:rPr>
              <a:t> </a:t>
            </a:r>
            <a:r>
              <a:rPr lang="en-IN" sz="2400" dirty="0">
                <a:solidFill>
                  <a:srgbClr val="00FF00"/>
                </a:solidFill>
                <a:latin typeface="Candara" panose="020E0502030303020204" pitchFamily="34" charset="0"/>
              </a:rPr>
              <a:t>secondary </a:t>
            </a:r>
            <a:r>
              <a:rPr lang="en-IN" sz="2400" dirty="0" smtClean="0">
                <a:solidFill>
                  <a:srgbClr val="00FF00"/>
                </a:solidFill>
                <a:latin typeface="Candara" panose="020E0502030303020204" pitchFamily="34" charset="0"/>
              </a:rPr>
              <a:t>effects </a:t>
            </a:r>
            <a:endParaRPr lang="en-IN" sz="2400" dirty="0">
              <a:solidFill>
                <a:srgbClr val="00FF00"/>
              </a:solidFill>
              <a:latin typeface="Candara" panose="020E0502030303020204" pitchFamily="34" charset="0"/>
            </a:endParaRPr>
          </a:p>
          <a:p>
            <a:pPr lvl="1" algn="just">
              <a:spcBef>
                <a:spcPts val="600"/>
              </a:spcBef>
              <a:spcAft>
                <a:spcPts val="600"/>
              </a:spcAft>
            </a:pPr>
            <a:r>
              <a:rPr lang="en-IN" sz="2400" dirty="0" smtClean="0">
                <a:latin typeface="Candara" panose="020E0502030303020204" pitchFamily="34" charset="0"/>
              </a:rPr>
              <a:t>Decreases </a:t>
            </a:r>
            <a:r>
              <a:rPr lang="en-IN" sz="2400" dirty="0">
                <a:latin typeface="Candara" panose="020E0502030303020204" pitchFamily="34" charset="0"/>
              </a:rPr>
              <a:t>pulmonary artery pressure </a:t>
            </a:r>
          </a:p>
          <a:p>
            <a:pPr lvl="1" algn="just">
              <a:spcBef>
                <a:spcPts val="600"/>
              </a:spcBef>
              <a:spcAft>
                <a:spcPts val="600"/>
              </a:spcAft>
            </a:pPr>
            <a:r>
              <a:rPr lang="en-IN" sz="2400" dirty="0" smtClean="0">
                <a:latin typeface="Candara" panose="020E0502030303020204" pitchFamily="34" charset="0"/>
              </a:rPr>
              <a:t>Decreases </a:t>
            </a:r>
            <a:r>
              <a:rPr lang="en-IN" sz="2400" dirty="0">
                <a:latin typeface="Candara" panose="020E0502030303020204" pitchFamily="34" charset="0"/>
              </a:rPr>
              <a:t>SVR </a:t>
            </a:r>
          </a:p>
          <a:p>
            <a:pPr lvl="1" algn="just">
              <a:spcBef>
                <a:spcPts val="600"/>
              </a:spcBef>
              <a:spcAft>
                <a:spcPts val="600"/>
              </a:spcAft>
            </a:pPr>
            <a:r>
              <a:rPr lang="en-IN" sz="2400" dirty="0" smtClean="0">
                <a:latin typeface="Candara" panose="020E0502030303020204" pitchFamily="34" charset="0"/>
              </a:rPr>
              <a:t>Increases </a:t>
            </a:r>
            <a:r>
              <a:rPr lang="en-IN" sz="2400" dirty="0">
                <a:latin typeface="Candara" panose="020E0502030303020204" pitchFamily="34" charset="0"/>
              </a:rPr>
              <a:t>cardiac output and cardiac index </a:t>
            </a:r>
          </a:p>
          <a:p>
            <a:pPr algn="just">
              <a:spcBef>
                <a:spcPts val="600"/>
              </a:spcBef>
              <a:spcAft>
                <a:spcPts val="600"/>
              </a:spcAft>
            </a:pPr>
            <a:endParaRPr lang="en-IN" sz="2400" dirty="0">
              <a:latin typeface="Candara" panose="020E0502030303020204" pitchFamily="34" charset="0"/>
            </a:endParaRPr>
          </a:p>
          <a:p>
            <a:pPr algn="just">
              <a:spcBef>
                <a:spcPts val="600"/>
              </a:spcBef>
              <a:spcAft>
                <a:spcPts val="600"/>
              </a:spcAft>
            </a:pPr>
            <a:r>
              <a:rPr lang="en-IN" sz="2400" dirty="0" smtClean="0">
                <a:solidFill>
                  <a:srgbClr val="00FF00"/>
                </a:solidFill>
                <a:latin typeface="Candara" panose="020E0502030303020204" pitchFamily="34" charset="0"/>
              </a:rPr>
              <a:t>IABP - </a:t>
            </a:r>
            <a:r>
              <a:rPr lang="en-IN" sz="2400" dirty="0">
                <a:solidFill>
                  <a:srgbClr val="00FF00"/>
                </a:solidFill>
                <a:latin typeface="Candara" panose="020E0502030303020204" pitchFamily="34" charset="0"/>
              </a:rPr>
              <a:t>systemic effects </a:t>
            </a:r>
          </a:p>
          <a:p>
            <a:pPr lvl="1" algn="just">
              <a:spcBef>
                <a:spcPts val="600"/>
              </a:spcBef>
              <a:spcAft>
                <a:spcPts val="600"/>
              </a:spcAft>
            </a:pPr>
            <a:r>
              <a:rPr lang="en-IN" sz="2400" dirty="0" smtClean="0">
                <a:latin typeface="Candara" panose="020E0502030303020204" pitchFamily="34" charset="0"/>
              </a:rPr>
              <a:t>Increased </a:t>
            </a:r>
            <a:r>
              <a:rPr lang="en-IN" sz="2400" dirty="0">
                <a:latin typeface="Candara" panose="020E0502030303020204" pitchFamily="34" charset="0"/>
              </a:rPr>
              <a:t>cerebral perfusion </a:t>
            </a:r>
          </a:p>
          <a:p>
            <a:pPr lvl="1" algn="just">
              <a:spcBef>
                <a:spcPts val="600"/>
              </a:spcBef>
              <a:spcAft>
                <a:spcPts val="600"/>
              </a:spcAft>
            </a:pPr>
            <a:r>
              <a:rPr lang="en-IN" sz="2400" dirty="0" smtClean="0">
                <a:latin typeface="Candara" panose="020E0502030303020204" pitchFamily="34" charset="0"/>
              </a:rPr>
              <a:t>Increased </a:t>
            </a:r>
            <a:r>
              <a:rPr lang="en-IN" sz="2400" dirty="0">
                <a:latin typeface="Candara" panose="020E0502030303020204" pitchFamily="34" charset="0"/>
              </a:rPr>
              <a:t>renal </a:t>
            </a:r>
            <a:r>
              <a:rPr lang="en-IN" sz="2400" dirty="0" smtClean="0">
                <a:latin typeface="Candara" panose="020E0502030303020204" pitchFamily="34" charset="0"/>
              </a:rPr>
              <a:t>perfusion</a:t>
            </a:r>
            <a:endParaRPr lang="en-IN" sz="2400" dirty="0">
              <a:latin typeface="Candara" panose="020E0502030303020204" pitchFamily="34" charset="0"/>
            </a:endParaRPr>
          </a:p>
        </p:txBody>
      </p:sp>
      <p:sp>
        <p:nvSpPr>
          <p:cNvPr id="6" name="Title 1"/>
          <p:cNvSpPr txBox="1">
            <a:spLocks/>
          </p:cNvSpPr>
          <p:nvPr/>
        </p:nvSpPr>
        <p:spPr>
          <a:xfrm>
            <a:off x="304800" y="152400"/>
            <a:ext cx="74676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smtClean="0">
                <a:solidFill>
                  <a:srgbClr val="FFFF00"/>
                </a:solidFill>
                <a:effectLst/>
                <a:latin typeface="Candara" panose="020E0502030303020204" pitchFamily="34" charset="0"/>
              </a:rPr>
              <a:t>IABP: Physiology</a:t>
            </a:r>
            <a:endParaRPr lang="en-IN" sz="3200" b="1" dirty="0">
              <a:solidFill>
                <a:srgbClr val="FFFF00"/>
              </a:solidFill>
              <a:effectLst/>
              <a:latin typeface="Candara" panose="020E0502030303020204" pitchFamily="34" charset="0"/>
            </a:endParaRPr>
          </a:p>
        </p:txBody>
      </p:sp>
    </p:spTree>
    <p:extLst>
      <p:ext uri="{BB962C8B-B14F-4D97-AF65-F5344CB8AC3E}">
        <p14:creationId xmlns:p14="http://schemas.microsoft.com/office/powerpoint/2010/main" val="200379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82752"/>
          </a:xfrm>
        </p:spPr>
        <p:txBody>
          <a:bodyPr>
            <a:normAutofit/>
          </a:bodyPr>
          <a:lstStyle/>
          <a:p>
            <a:pPr algn="l"/>
            <a:r>
              <a:rPr lang="en-IN" sz="3200" b="1" dirty="0">
                <a:solidFill>
                  <a:srgbClr val="FFFF00"/>
                </a:solidFill>
                <a:latin typeface="Candara" panose="020E0502030303020204" pitchFamily="34" charset="0"/>
              </a:rPr>
              <a:t>IABP </a:t>
            </a:r>
            <a:r>
              <a:rPr lang="en-IN" sz="3200" b="1" dirty="0" smtClean="0">
                <a:solidFill>
                  <a:srgbClr val="FFFF00"/>
                </a:solidFill>
                <a:latin typeface="Candara" panose="020E0502030303020204" pitchFamily="34" charset="0"/>
              </a:rPr>
              <a:t>- Components </a:t>
            </a:r>
            <a:endParaRPr lang="en-IN" sz="3200" dirty="0">
              <a:solidFill>
                <a:srgbClr val="FFFF00"/>
              </a:solidFill>
              <a:latin typeface="Candara" panose="020E0502030303020204" pitchFamily="34" charset="0"/>
            </a:endParaRPr>
          </a:p>
        </p:txBody>
      </p:sp>
      <p:sp>
        <p:nvSpPr>
          <p:cNvPr id="3" name="Content Placeholder 2"/>
          <p:cNvSpPr>
            <a:spLocks noGrp="1"/>
          </p:cNvSpPr>
          <p:nvPr>
            <p:ph sz="quarter" idx="1"/>
          </p:nvPr>
        </p:nvSpPr>
        <p:spPr>
          <a:xfrm>
            <a:off x="304800" y="1066800"/>
            <a:ext cx="8077200" cy="5178552"/>
          </a:xfrm>
        </p:spPr>
        <p:txBody>
          <a:bodyPr>
            <a:normAutofit/>
          </a:bodyPr>
          <a:lstStyle/>
          <a:p>
            <a:pPr marL="0" indent="0" algn="just">
              <a:spcBef>
                <a:spcPts val="600"/>
              </a:spcBef>
              <a:spcAft>
                <a:spcPts val="600"/>
              </a:spcAft>
              <a:buNone/>
            </a:pPr>
            <a:r>
              <a:rPr lang="en-IN" sz="2400" dirty="0" smtClean="0">
                <a:solidFill>
                  <a:srgbClr val="00FF00"/>
                </a:solidFill>
                <a:latin typeface="Candara" panose="020E0502030303020204" pitchFamily="34" charset="0"/>
              </a:rPr>
              <a:t>IABP Catheters</a:t>
            </a:r>
          </a:p>
          <a:p>
            <a:pPr algn="just">
              <a:spcBef>
                <a:spcPts val="600"/>
              </a:spcBef>
              <a:spcAft>
                <a:spcPts val="600"/>
              </a:spcAft>
            </a:pPr>
            <a:r>
              <a:rPr lang="en-IN" sz="2400" dirty="0" smtClean="0">
                <a:latin typeface="Candara" panose="020E0502030303020204" pitchFamily="34" charset="0"/>
              </a:rPr>
              <a:t>Cylindrical polyurethane balloon</a:t>
            </a:r>
          </a:p>
          <a:p>
            <a:pPr algn="just">
              <a:spcBef>
                <a:spcPts val="600"/>
              </a:spcBef>
              <a:spcAft>
                <a:spcPts val="600"/>
              </a:spcAft>
            </a:pPr>
            <a:r>
              <a:rPr lang="en-IN" sz="2400" dirty="0" smtClean="0">
                <a:latin typeface="Candara" panose="020E0502030303020204" pitchFamily="34" charset="0"/>
              </a:rPr>
              <a:t>Length 20-30 cm</a:t>
            </a:r>
          </a:p>
          <a:p>
            <a:pPr algn="just">
              <a:spcBef>
                <a:spcPts val="600"/>
              </a:spcBef>
              <a:spcAft>
                <a:spcPts val="600"/>
              </a:spcAft>
            </a:pPr>
            <a:r>
              <a:rPr lang="en-IN" sz="2400" dirty="0" smtClean="0">
                <a:latin typeface="Candara" panose="020E0502030303020204" pitchFamily="34" charset="0"/>
              </a:rPr>
              <a:t>Volume 30-50 ml</a:t>
            </a:r>
          </a:p>
          <a:p>
            <a:pPr algn="just">
              <a:spcBef>
                <a:spcPts val="600"/>
              </a:spcBef>
              <a:spcAft>
                <a:spcPts val="600"/>
              </a:spcAft>
            </a:pPr>
            <a:r>
              <a:rPr lang="en-IN" sz="2400" dirty="0" smtClean="0">
                <a:latin typeface="Candara" panose="020E0502030303020204" pitchFamily="34" charset="0"/>
              </a:rPr>
              <a:t>Mounted over flexible shaft</a:t>
            </a:r>
          </a:p>
          <a:p>
            <a:pPr algn="just">
              <a:spcBef>
                <a:spcPts val="600"/>
              </a:spcBef>
              <a:spcAft>
                <a:spcPts val="600"/>
              </a:spcAft>
            </a:pPr>
            <a:r>
              <a:rPr lang="en-IN" sz="2400" dirty="0" smtClean="0">
                <a:latin typeface="Candara" panose="020E0502030303020204" pitchFamily="34" charset="0"/>
              </a:rPr>
              <a:t>Double lumen catheters</a:t>
            </a:r>
          </a:p>
          <a:p>
            <a:pPr lvl="1" algn="just">
              <a:spcBef>
                <a:spcPts val="600"/>
              </a:spcBef>
              <a:spcAft>
                <a:spcPts val="600"/>
              </a:spcAft>
            </a:pPr>
            <a:r>
              <a:rPr lang="en-IN" dirty="0" smtClean="0">
                <a:latin typeface="Candara" panose="020E0502030303020204" pitchFamily="34" charset="0"/>
              </a:rPr>
              <a:t>To </a:t>
            </a:r>
            <a:r>
              <a:rPr lang="en-IN" dirty="0">
                <a:latin typeface="Candara" panose="020E0502030303020204" pitchFamily="34" charset="0"/>
              </a:rPr>
              <a:t>shuttle gas in and out from </a:t>
            </a:r>
            <a:r>
              <a:rPr lang="en-IN" dirty="0" smtClean="0">
                <a:latin typeface="Candara" panose="020E0502030303020204" pitchFamily="34" charset="0"/>
              </a:rPr>
              <a:t>balloon</a:t>
            </a:r>
            <a:endParaRPr lang="en-IN" dirty="0">
              <a:latin typeface="Candara" panose="020E0502030303020204" pitchFamily="34" charset="0"/>
            </a:endParaRPr>
          </a:p>
          <a:p>
            <a:pPr lvl="1" algn="just">
              <a:spcBef>
                <a:spcPts val="600"/>
              </a:spcBef>
              <a:spcAft>
                <a:spcPts val="600"/>
              </a:spcAft>
            </a:pPr>
            <a:r>
              <a:rPr lang="en-IN" dirty="0">
                <a:latin typeface="Candara" panose="020E0502030303020204" pitchFamily="34" charset="0"/>
              </a:rPr>
              <a:t>To deliver catheter over the </a:t>
            </a:r>
            <a:r>
              <a:rPr lang="en-IN" dirty="0" err="1">
                <a:latin typeface="Candara" panose="020E0502030303020204" pitchFamily="34" charset="0"/>
              </a:rPr>
              <a:t>guidewire</a:t>
            </a:r>
            <a:r>
              <a:rPr lang="en-IN" dirty="0">
                <a:latin typeface="Candara" panose="020E0502030303020204" pitchFamily="34" charset="0"/>
              </a:rPr>
              <a:t> and subsequent monitoring of central aortic pressure</a:t>
            </a:r>
          </a:p>
          <a:p>
            <a:pPr algn="just">
              <a:spcBef>
                <a:spcPts val="600"/>
              </a:spcBef>
              <a:spcAft>
                <a:spcPts val="600"/>
              </a:spcAft>
            </a:pPr>
            <a:r>
              <a:rPr lang="en-IN" sz="2400" dirty="0" smtClean="0">
                <a:latin typeface="Candara" panose="020E0502030303020204" pitchFamily="34" charset="0"/>
              </a:rPr>
              <a:t>Early balloon console used CO</a:t>
            </a:r>
            <a:r>
              <a:rPr lang="en-IN" sz="2400" b="1" baseline="-25000" dirty="0" smtClean="0">
                <a:latin typeface="Candara" panose="020E0502030303020204" pitchFamily="34" charset="0"/>
              </a:rPr>
              <a:t>2 </a:t>
            </a:r>
            <a:r>
              <a:rPr lang="en-IN" sz="2400" dirty="0" smtClean="0">
                <a:latin typeface="Candara" panose="020E0502030303020204" pitchFamily="34" charset="0"/>
              </a:rPr>
              <a:t>but now helium gas is used</a:t>
            </a:r>
            <a:endParaRPr lang="en-IN" sz="2400" b="1" baseline="-25000" dirty="0" smtClean="0">
              <a:latin typeface="Candara" panose="020E0502030303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31799"/>
            <a:ext cx="3727342" cy="3525801"/>
          </a:xfrm>
          <a:prstGeom prst="rect">
            <a:avLst/>
          </a:prstGeom>
        </p:spPr>
      </p:pic>
    </p:spTree>
    <p:extLst>
      <p:ext uri="{BB962C8B-B14F-4D97-AF65-F5344CB8AC3E}">
        <p14:creationId xmlns:p14="http://schemas.microsoft.com/office/powerpoint/2010/main" val="267415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1000" y="0"/>
            <a:ext cx="7315200" cy="671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09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57201" y="315490"/>
            <a:ext cx="8292922" cy="514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165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600" y="304800"/>
            <a:ext cx="8587984"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82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4800" y="304800"/>
            <a:ext cx="8382000" cy="6324600"/>
          </a:xfrm>
        </p:spPr>
        <p:txBody>
          <a:bodyPr>
            <a:noAutofit/>
          </a:bodyPr>
          <a:lstStyle/>
          <a:p>
            <a:pPr algn="just">
              <a:spcBef>
                <a:spcPts val="600"/>
              </a:spcBef>
              <a:spcAft>
                <a:spcPts val="600"/>
              </a:spcAft>
            </a:pPr>
            <a:r>
              <a:rPr lang="en-IN" sz="2400" b="1" dirty="0" smtClean="0">
                <a:solidFill>
                  <a:srgbClr val="FFC000"/>
                </a:solidFill>
                <a:effectLst/>
                <a:latin typeface="Candara" panose="020E0502030303020204" pitchFamily="34" charset="0"/>
              </a:rPr>
              <a:t>Acute circulatory support</a:t>
            </a:r>
          </a:p>
          <a:p>
            <a:pPr lvl="1" algn="just">
              <a:spcBef>
                <a:spcPts val="600"/>
              </a:spcBef>
              <a:spcAft>
                <a:spcPts val="600"/>
              </a:spcAft>
            </a:pPr>
            <a:r>
              <a:rPr lang="en-IN" sz="2400" dirty="0" smtClean="0">
                <a:effectLst/>
                <a:latin typeface="Candara" panose="020E0502030303020204" pitchFamily="34" charset="0"/>
              </a:rPr>
              <a:t>Cardiogenic shock</a:t>
            </a:r>
          </a:p>
          <a:p>
            <a:pPr lvl="1" algn="just">
              <a:spcBef>
                <a:spcPts val="600"/>
              </a:spcBef>
              <a:spcAft>
                <a:spcPts val="600"/>
              </a:spcAft>
            </a:pPr>
            <a:r>
              <a:rPr lang="en-IN" sz="2400" dirty="0" smtClean="0">
                <a:effectLst/>
                <a:latin typeface="Candara" panose="020E0502030303020204" pitchFamily="34" charset="0"/>
              </a:rPr>
              <a:t>Pharmacological support – undesirable side effects</a:t>
            </a:r>
          </a:p>
          <a:p>
            <a:pPr lvl="1" algn="just">
              <a:spcBef>
                <a:spcPts val="600"/>
              </a:spcBef>
              <a:spcAft>
                <a:spcPts val="600"/>
              </a:spcAft>
            </a:pPr>
            <a:r>
              <a:rPr lang="en-IN" sz="2400" dirty="0" smtClean="0">
                <a:effectLst/>
                <a:latin typeface="Candara" panose="020E0502030303020204" pitchFamily="34" charset="0"/>
              </a:rPr>
              <a:t>Percutaneous mechanical support</a:t>
            </a:r>
          </a:p>
          <a:p>
            <a:pPr lvl="2" algn="just">
              <a:spcBef>
                <a:spcPts val="600"/>
              </a:spcBef>
              <a:spcAft>
                <a:spcPts val="600"/>
              </a:spcAft>
            </a:pPr>
            <a:r>
              <a:rPr lang="en-IN" sz="2200" dirty="0" smtClean="0">
                <a:effectLst/>
                <a:latin typeface="Candara" panose="020E0502030303020204" pitchFamily="34" charset="0"/>
              </a:rPr>
              <a:t>Avoid </a:t>
            </a:r>
            <a:r>
              <a:rPr lang="en-IN" sz="2200" dirty="0">
                <a:effectLst/>
                <a:latin typeface="Candara" panose="020E0502030303020204" pitchFamily="34" charset="0"/>
              </a:rPr>
              <a:t>undesirable </a:t>
            </a:r>
            <a:r>
              <a:rPr lang="en-IN" sz="2200" dirty="0" smtClean="0">
                <a:effectLst/>
                <a:latin typeface="Candara" panose="020E0502030303020204" pitchFamily="34" charset="0"/>
              </a:rPr>
              <a:t>effects</a:t>
            </a:r>
          </a:p>
          <a:p>
            <a:pPr lvl="2" algn="just">
              <a:spcBef>
                <a:spcPts val="600"/>
              </a:spcBef>
              <a:spcAft>
                <a:spcPts val="600"/>
              </a:spcAft>
            </a:pPr>
            <a:r>
              <a:rPr lang="en-IN" sz="2200" dirty="0">
                <a:effectLst/>
                <a:latin typeface="Candara" panose="020E0502030303020204" pitchFamily="34" charset="0"/>
              </a:rPr>
              <a:t>M</a:t>
            </a:r>
            <a:r>
              <a:rPr lang="en-IN" sz="2200" dirty="0" smtClean="0">
                <a:effectLst/>
                <a:latin typeface="Candara" panose="020E0502030303020204" pitchFamily="34" charset="0"/>
              </a:rPr>
              <a:t>aintain vital </a:t>
            </a:r>
            <a:r>
              <a:rPr lang="en-IN" sz="2200" dirty="0">
                <a:effectLst/>
                <a:latin typeface="Candara" panose="020E0502030303020204" pitchFamily="34" charset="0"/>
              </a:rPr>
              <a:t>organ </a:t>
            </a:r>
            <a:r>
              <a:rPr lang="en-IN" sz="2200" dirty="0" smtClean="0">
                <a:effectLst/>
                <a:latin typeface="Candara" panose="020E0502030303020204" pitchFamily="34" charset="0"/>
              </a:rPr>
              <a:t>perfusion</a:t>
            </a:r>
          </a:p>
          <a:p>
            <a:pPr lvl="2" algn="just">
              <a:spcBef>
                <a:spcPts val="600"/>
              </a:spcBef>
              <a:spcAft>
                <a:spcPts val="600"/>
              </a:spcAft>
            </a:pPr>
            <a:r>
              <a:rPr lang="en-IN" sz="2200" dirty="0">
                <a:effectLst/>
                <a:latin typeface="Candara" panose="020E0502030303020204" pitchFamily="34" charset="0"/>
              </a:rPr>
              <a:t>R</a:t>
            </a:r>
            <a:r>
              <a:rPr lang="en-IN" sz="2200" dirty="0" smtClean="0">
                <a:effectLst/>
                <a:latin typeface="Candara" panose="020E0502030303020204" pitchFamily="34" charset="0"/>
              </a:rPr>
              <a:t>educe </a:t>
            </a:r>
            <a:r>
              <a:rPr lang="en-IN" sz="2200" dirty="0" err="1">
                <a:effectLst/>
                <a:latin typeface="Candara" panose="020E0502030303020204" pitchFamily="34" charset="0"/>
              </a:rPr>
              <a:t>intracardiac</a:t>
            </a:r>
            <a:r>
              <a:rPr lang="en-IN" sz="2200" dirty="0">
                <a:effectLst/>
                <a:latin typeface="Candara" panose="020E0502030303020204" pitchFamily="34" charset="0"/>
              </a:rPr>
              <a:t> filling </a:t>
            </a:r>
            <a:r>
              <a:rPr lang="en-IN" sz="2200" dirty="0" smtClean="0">
                <a:effectLst/>
                <a:latin typeface="Candara" panose="020E0502030303020204" pitchFamily="34" charset="0"/>
              </a:rPr>
              <a:t>pressures, reducing </a:t>
            </a:r>
            <a:r>
              <a:rPr lang="en-IN" sz="2200" dirty="0">
                <a:effectLst/>
                <a:latin typeface="Candara" panose="020E0502030303020204" pitchFamily="34" charset="0"/>
              </a:rPr>
              <a:t>congestion and/or pulmonary </a:t>
            </a:r>
            <a:r>
              <a:rPr lang="en-IN" sz="2200" dirty="0" err="1" smtClean="0">
                <a:effectLst/>
                <a:latin typeface="Candara" panose="020E0502030303020204" pitchFamily="34" charset="0"/>
              </a:rPr>
              <a:t>edema</a:t>
            </a:r>
            <a:endParaRPr lang="en-IN" sz="2200" dirty="0" smtClean="0">
              <a:effectLst/>
              <a:latin typeface="Candara" panose="020E0502030303020204" pitchFamily="34" charset="0"/>
            </a:endParaRPr>
          </a:p>
          <a:p>
            <a:pPr lvl="2" algn="just">
              <a:spcBef>
                <a:spcPts val="600"/>
              </a:spcBef>
              <a:spcAft>
                <a:spcPts val="600"/>
              </a:spcAft>
            </a:pPr>
            <a:r>
              <a:rPr lang="en-IN" sz="2200" dirty="0" smtClean="0">
                <a:effectLst/>
                <a:latin typeface="Candara" panose="020E0502030303020204" pitchFamily="34" charset="0"/>
              </a:rPr>
              <a:t>Reduce </a:t>
            </a:r>
            <a:r>
              <a:rPr lang="en-IN" sz="2200" dirty="0">
                <a:effectLst/>
                <a:latin typeface="Candara" panose="020E0502030303020204" pitchFamily="34" charset="0"/>
              </a:rPr>
              <a:t>left ventricular volumes, wall stress, </a:t>
            </a:r>
            <a:r>
              <a:rPr lang="en-IN" sz="2200" dirty="0" smtClean="0">
                <a:effectLst/>
                <a:latin typeface="Candara" panose="020E0502030303020204" pitchFamily="34" charset="0"/>
              </a:rPr>
              <a:t>and myocardial </a:t>
            </a:r>
            <a:r>
              <a:rPr lang="en-IN" sz="2200" dirty="0">
                <a:effectLst/>
                <a:latin typeface="Candara" panose="020E0502030303020204" pitchFamily="34" charset="0"/>
              </a:rPr>
              <a:t>oxygen </a:t>
            </a:r>
            <a:r>
              <a:rPr lang="en-IN" sz="2200" dirty="0" smtClean="0">
                <a:effectLst/>
                <a:latin typeface="Candara" panose="020E0502030303020204" pitchFamily="34" charset="0"/>
              </a:rPr>
              <a:t>consumption</a:t>
            </a:r>
          </a:p>
          <a:p>
            <a:pPr lvl="2" algn="just">
              <a:spcBef>
                <a:spcPts val="600"/>
              </a:spcBef>
              <a:spcAft>
                <a:spcPts val="600"/>
              </a:spcAft>
            </a:pPr>
            <a:r>
              <a:rPr lang="en-IN" sz="2200" dirty="0">
                <a:effectLst/>
                <a:latin typeface="Candara" panose="020E0502030303020204" pitchFamily="34" charset="0"/>
              </a:rPr>
              <a:t>A</a:t>
            </a:r>
            <a:r>
              <a:rPr lang="en-IN" sz="2200" dirty="0" smtClean="0">
                <a:effectLst/>
                <a:latin typeface="Candara" panose="020E0502030303020204" pitchFamily="34" charset="0"/>
              </a:rPr>
              <a:t>ugment coronary perfusion</a:t>
            </a:r>
          </a:p>
          <a:p>
            <a:pPr lvl="2" algn="just">
              <a:spcBef>
                <a:spcPts val="600"/>
              </a:spcBef>
              <a:spcAft>
                <a:spcPts val="600"/>
              </a:spcAft>
            </a:pPr>
            <a:r>
              <a:rPr lang="en-IN" sz="2200" dirty="0">
                <a:effectLst/>
                <a:latin typeface="Candara" panose="020E0502030303020204" pitchFamily="34" charset="0"/>
              </a:rPr>
              <a:t>S</a:t>
            </a:r>
            <a:r>
              <a:rPr lang="en-IN" sz="2200" dirty="0" smtClean="0">
                <a:effectLst/>
                <a:latin typeface="Candara" panose="020E0502030303020204" pitchFamily="34" charset="0"/>
              </a:rPr>
              <a:t>upport </a:t>
            </a:r>
            <a:r>
              <a:rPr lang="en-IN" sz="2200" dirty="0">
                <a:effectLst/>
                <a:latin typeface="Candara" panose="020E0502030303020204" pitchFamily="34" charset="0"/>
              </a:rPr>
              <a:t>the circulation during complex </a:t>
            </a:r>
            <a:r>
              <a:rPr lang="en-IN" sz="2200" dirty="0" smtClean="0">
                <a:effectLst/>
                <a:latin typeface="Candara" panose="020E0502030303020204" pitchFamily="34" charset="0"/>
              </a:rPr>
              <a:t>interventional and </a:t>
            </a:r>
            <a:r>
              <a:rPr lang="en-IN" sz="2200" dirty="0" err="1">
                <a:effectLst/>
                <a:latin typeface="Candara" panose="020E0502030303020204" pitchFamily="34" charset="0"/>
              </a:rPr>
              <a:t>electrophysiologic</a:t>
            </a:r>
            <a:r>
              <a:rPr lang="en-IN" sz="2200" dirty="0">
                <a:effectLst/>
                <a:latin typeface="Candara" panose="020E0502030303020204" pitchFamily="34" charset="0"/>
              </a:rPr>
              <a:t> </a:t>
            </a:r>
            <a:r>
              <a:rPr lang="en-IN" sz="2200" dirty="0" smtClean="0">
                <a:effectLst/>
                <a:latin typeface="Candara" panose="020E0502030303020204" pitchFamily="34" charset="0"/>
              </a:rPr>
              <a:t>procedures,</a:t>
            </a:r>
          </a:p>
        </p:txBody>
      </p:sp>
    </p:spTree>
    <p:extLst>
      <p:ext uri="{BB962C8B-B14F-4D97-AF65-F5344CB8AC3E}">
        <p14:creationId xmlns:p14="http://schemas.microsoft.com/office/powerpoint/2010/main" val="4220146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3FB726B4-3E16-4395-9C94-D3142BFE3714}" type="slidenum">
              <a:rPr lang="en-US" altLang="zh-TW"/>
              <a:pPr/>
              <a:t>20</a:t>
            </a:fld>
            <a:endParaRPr lang="en-US" altLang="zh-TW"/>
          </a:p>
        </p:txBody>
      </p:sp>
      <p:sp>
        <p:nvSpPr>
          <p:cNvPr id="9218" name="Rectangle 3"/>
          <p:cNvSpPr>
            <a:spLocks noGrp="1" noChangeArrowheads="1"/>
          </p:cNvSpPr>
          <p:nvPr>
            <p:ph idx="4294967295"/>
          </p:nvPr>
        </p:nvSpPr>
        <p:spPr>
          <a:xfrm>
            <a:off x="152400" y="1298575"/>
            <a:ext cx="5867400" cy="4873625"/>
          </a:xfrm>
        </p:spPr>
        <p:txBody>
          <a:bodyPr>
            <a:noAutofit/>
          </a:bodyPr>
          <a:lstStyle/>
          <a:p>
            <a:pPr marL="109537" indent="0">
              <a:buNone/>
            </a:pPr>
            <a:r>
              <a:rPr lang="en-US" altLang="zh-TW" sz="2400" dirty="0">
                <a:solidFill>
                  <a:srgbClr val="00FF00"/>
                </a:solidFill>
                <a:latin typeface="Candara" panose="020E0502030303020204" pitchFamily="34" charset="0"/>
              </a:rPr>
              <a:t>IABP </a:t>
            </a:r>
            <a:r>
              <a:rPr lang="en-US" altLang="zh-TW" sz="2400" dirty="0" smtClean="0">
                <a:solidFill>
                  <a:srgbClr val="00FF00"/>
                </a:solidFill>
                <a:latin typeface="Candara" panose="020E0502030303020204" pitchFamily="34" charset="0"/>
              </a:rPr>
              <a:t>Kit</a:t>
            </a:r>
            <a:endParaRPr lang="en-US" altLang="zh-TW" sz="2400" dirty="0">
              <a:solidFill>
                <a:srgbClr val="00FF00"/>
              </a:solidFill>
              <a:latin typeface="Candara" panose="020E0502030303020204" pitchFamily="34" charset="0"/>
            </a:endParaRPr>
          </a:p>
          <a:p>
            <a:pPr marL="365125" indent="-255588"/>
            <a:r>
              <a:rPr lang="en-US" altLang="zh-TW" sz="2400" dirty="0" smtClean="0">
                <a:latin typeface="Candara" panose="020E0502030303020204" pitchFamily="34" charset="0"/>
              </a:rPr>
              <a:t>Introducer needle</a:t>
            </a:r>
            <a:endParaRPr lang="en-US" altLang="zh-TW" sz="2400" dirty="0">
              <a:latin typeface="Candara" panose="020E0502030303020204" pitchFamily="34" charset="0"/>
            </a:endParaRPr>
          </a:p>
          <a:p>
            <a:pPr marL="365125" indent="-255588"/>
            <a:r>
              <a:rPr lang="en-US" altLang="zh-TW" sz="2400" dirty="0">
                <a:latin typeface="Candara" panose="020E0502030303020204" pitchFamily="34" charset="0"/>
              </a:rPr>
              <a:t>Guide wire</a:t>
            </a:r>
          </a:p>
          <a:p>
            <a:pPr marL="365125" indent="-255588"/>
            <a:r>
              <a:rPr lang="en-US" altLang="zh-TW" sz="2400" dirty="0">
                <a:latin typeface="Candara" panose="020E0502030303020204" pitchFamily="34" charset="0"/>
              </a:rPr>
              <a:t>Vessel dilators</a:t>
            </a:r>
          </a:p>
          <a:p>
            <a:pPr marL="365125" indent="-255588"/>
            <a:r>
              <a:rPr lang="en-US" altLang="zh-TW" sz="2400" dirty="0">
                <a:latin typeface="Candara" panose="020E0502030303020204" pitchFamily="34" charset="0"/>
              </a:rPr>
              <a:t>Sheath</a:t>
            </a:r>
          </a:p>
          <a:p>
            <a:pPr marL="365125" indent="-255588"/>
            <a:r>
              <a:rPr lang="en-US" altLang="zh-TW" sz="2400" dirty="0">
                <a:latin typeface="Candara" panose="020E0502030303020204" pitchFamily="34" charset="0"/>
              </a:rPr>
              <a:t>IABP (34 or 40cc)</a:t>
            </a:r>
          </a:p>
          <a:p>
            <a:pPr marL="365125" indent="-255588"/>
            <a:r>
              <a:rPr lang="en-US" altLang="zh-TW" sz="2400" dirty="0">
                <a:latin typeface="Candara" panose="020E0502030303020204" pitchFamily="34" charset="0"/>
              </a:rPr>
              <a:t>Gas tubing</a:t>
            </a:r>
          </a:p>
          <a:p>
            <a:pPr marL="365125" indent="-255588"/>
            <a:r>
              <a:rPr lang="en-US" altLang="zh-TW" sz="2400" dirty="0">
                <a:latin typeface="Candara" panose="020E0502030303020204" pitchFamily="34" charset="0"/>
              </a:rPr>
              <a:t>60-mL syringe</a:t>
            </a:r>
          </a:p>
          <a:p>
            <a:pPr marL="365125" indent="-255588"/>
            <a:r>
              <a:rPr lang="en-US" altLang="zh-TW" sz="2400" dirty="0">
                <a:latin typeface="Candara" panose="020E0502030303020204" pitchFamily="34" charset="0"/>
              </a:rPr>
              <a:t>Three-way stopcock</a:t>
            </a:r>
          </a:p>
          <a:p>
            <a:pPr marL="365125" indent="-255588"/>
            <a:r>
              <a:rPr lang="en-US" altLang="zh-TW" sz="2400" dirty="0">
                <a:latin typeface="Candara" panose="020E0502030303020204" pitchFamily="34" charset="0"/>
              </a:rPr>
              <a:t>Arterial pressure tubing (not in kit</a:t>
            </a:r>
            <a:r>
              <a:rPr lang="en-US" altLang="zh-TW" sz="2400" dirty="0" smtClean="0">
                <a:latin typeface="Candara" panose="020E0502030303020204" pitchFamily="34" charset="0"/>
              </a:rPr>
              <a:t>)</a:t>
            </a:r>
            <a:endParaRPr lang="en-US" altLang="zh-TW" sz="2400" dirty="0">
              <a:latin typeface="Candara" panose="020E0502030303020204" pitchFamily="34" charset="0"/>
            </a:endParaRPr>
          </a:p>
        </p:txBody>
      </p:sp>
      <p:pic>
        <p:nvPicPr>
          <p:cNvPr id="922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72000" y="350425"/>
            <a:ext cx="4348796" cy="458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297894"/>
            <a:ext cx="3276600" cy="523220"/>
          </a:xfrm>
          <a:prstGeom prst="rect">
            <a:avLst/>
          </a:prstGeom>
        </p:spPr>
        <p:txBody>
          <a:bodyPr wrap="square">
            <a:spAutoFit/>
          </a:bodyPr>
          <a:lstStyle/>
          <a:p>
            <a:r>
              <a:rPr lang="en-IN" sz="2800" b="1" dirty="0" smtClean="0">
                <a:solidFill>
                  <a:srgbClr val="FFFF00"/>
                </a:solidFill>
                <a:latin typeface="Candara" panose="020E0502030303020204" pitchFamily="34" charset="0"/>
              </a:rPr>
              <a:t>IABP INSERTION </a:t>
            </a:r>
            <a:endParaRPr lang="en-IN" sz="2800" dirty="0">
              <a:solidFill>
                <a:srgbClr val="FFFF00"/>
              </a:solidFill>
              <a:latin typeface="Candara" panose="020E0502030303020204" pitchFamily="34" charset="0"/>
            </a:endParaRPr>
          </a:p>
        </p:txBody>
      </p:sp>
    </p:spTree>
    <p:extLst>
      <p:ext uri="{BB962C8B-B14F-4D97-AF65-F5344CB8AC3E}">
        <p14:creationId xmlns:p14="http://schemas.microsoft.com/office/powerpoint/2010/main" val="152716555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5132" y="1066800"/>
            <a:ext cx="8066868" cy="2019481"/>
          </a:xfrm>
        </p:spPr>
        <p:txBody>
          <a:bodyPr>
            <a:noAutofit/>
          </a:bodyPr>
          <a:lstStyle/>
          <a:p>
            <a:pPr algn="just">
              <a:spcBef>
                <a:spcPts val="600"/>
              </a:spcBef>
              <a:spcAft>
                <a:spcPts val="600"/>
              </a:spcAft>
            </a:pPr>
            <a:r>
              <a:rPr lang="en-IN" sz="2400" dirty="0" smtClean="0">
                <a:latin typeface="Candara" panose="020E0502030303020204" pitchFamily="34" charset="0"/>
              </a:rPr>
              <a:t>IABP catheter size</a:t>
            </a:r>
          </a:p>
          <a:p>
            <a:pPr algn="just">
              <a:spcBef>
                <a:spcPts val="600"/>
              </a:spcBef>
              <a:spcAft>
                <a:spcPts val="600"/>
              </a:spcAft>
            </a:pPr>
            <a:r>
              <a:rPr lang="en-IN" sz="2400" dirty="0" smtClean="0">
                <a:latin typeface="Candara" panose="020E0502030303020204" pitchFamily="34" charset="0"/>
              </a:rPr>
              <a:t>Determined </a:t>
            </a:r>
            <a:r>
              <a:rPr lang="en-IN" sz="2400" dirty="0">
                <a:latin typeface="Candara" panose="020E0502030303020204" pitchFamily="34" charset="0"/>
              </a:rPr>
              <a:t>by the patient’s height. </a:t>
            </a:r>
          </a:p>
          <a:p>
            <a:pPr algn="just">
              <a:spcBef>
                <a:spcPts val="600"/>
              </a:spcBef>
              <a:spcAft>
                <a:spcPts val="600"/>
              </a:spcAft>
            </a:pPr>
            <a:r>
              <a:rPr lang="en-IN" sz="2400" dirty="0" smtClean="0">
                <a:latin typeface="Candara" panose="020E0502030303020204" pitchFamily="34" charset="0"/>
              </a:rPr>
              <a:t>The </a:t>
            </a:r>
            <a:r>
              <a:rPr lang="en-IN" sz="2400" dirty="0">
                <a:latin typeface="Candara" panose="020E0502030303020204" pitchFamily="34" charset="0"/>
              </a:rPr>
              <a:t>sizes are displayed on the IAB catheter </a:t>
            </a:r>
            <a:r>
              <a:rPr lang="en-IN" sz="2400" dirty="0" smtClean="0">
                <a:latin typeface="Candara" panose="020E0502030303020204" pitchFamily="34" charset="0"/>
              </a:rPr>
              <a:t>box</a:t>
            </a:r>
          </a:p>
          <a:p>
            <a:pPr algn="just">
              <a:spcBef>
                <a:spcPts val="600"/>
              </a:spcBef>
              <a:spcAft>
                <a:spcPts val="600"/>
              </a:spcAft>
            </a:pPr>
            <a:r>
              <a:rPr lang="en-IN" sz="2400" dirty="0" smtClean="0">
                <a:latin typeface="Candara" panose="020E0502030303020204" pitchFamily="34" charset="0"/>
              </a:rPr>
              <a:t>Paediatric balloons also available in 2.5,5.0, 12.0 and 20 ml</a:t>
            </a:r>
            <a:endParaRPr lang="en-IN" sz="2400" dirty="0">
              <a:latin typeface="Candara" panose="020E0502030303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374691"/>
              </p:ext>
            </p:extLst>
          </p:nvPr>
        </p:nvGraphicFramePr>
        <p:xfrm>
          <a:off x="609600" y="3399581"/>
          <a:ext cx="7543800" cy="2848819"/>
        </p:xfrm>
        <a:graphic>
          <a:graphicData uri="http://schemas.openxmlformats.org/drawingml/2006/table">
            <a:tbl>
              <a:tblPr firstRow="1" bandRow="1">
                <a:tableStyleId>{073A0DAA-6AF3-43AB-8588-CEC1D06C72B9}</a:tableStyleId>
              </a:tblPr>
              <a:tblGrid>
                <a:gridCol w="1826394"/>
                <a:gridCol w="1588168"/>
                <a:gridCol w="1349943"/>
                <a:gridCol w="2779295"/>
              </a:tblGrid>
              <a:tr h="318031">
                <a:tc>
                  <a:txBody>
                    <a:bodyPr/>
                    <a:lstStyle/>
                    <a:p>
                      <a:r>
                        <a:rPr lang="en-IN" sz="1800" dirty="0" smtClean="0"/>
                        <a:t>Volume</a:t>
                      </a:r>
                      <a:endParaRPr lang="en-IN" dirty="0"/>
                    </a:p>
                  </a:txBody>
                  <a:tcPr/>
                </a:tc>
                <a:tc>
                  <a:txBody>
                    <a:bodyPr/>
                    <a:lstStyle/>
                    <a:p>
                      <a:r>
                        <a:rPr lang="en-IN" dirty="0" smtClean="0"/>
                        <a:t>Length</a:t>
                      </a:r>
                      <a:endParaRPr lang="en-IN" dirty="0"/>
                    </a:p>
                  </a:txBody>
                  <a:tcPr/>
                </a:tc>
                <a:tc>
                  <a:txBody>
                    <a:bodyPr/>
                    <a:lstStyle/>
                    <a:p>
                      <a:r>
                        <a:rPr lang="en-IN" dirty="0" smtClean="0"/>
                        <a:t>Diameter</a:t>
                      </a:r>
                      <a:endParaRPr lang="en-IN" dirty="0"/>
                    </a:p>
                  </a:txBody>
                  <a:tcPr/>
                </a:tc>
                <a:tc>
                  <a:txBody>
                    <a:bodyPr/>
                    <a:lstStyle/>
                    <a:p>
                      <a:r>
                        <a:rPr lang="en-IN" sz="1800" dirty="0" smtClean="0"/>
                        <a:t>HEIGHT</a:t>
                      </a:r>
                      <a:endParaRPr lang="en-IN" dirty="0"/>
                    </a:p>
                  </a:txBody>
                  <a:tcPr/>
                </a:tc>
              </a:tr>
              <a:tr h="318031">
                <a:tc>
                  <a:txBody>
                    <a:bodyPr/>
                    <a:lstStyle/>
                    <a:p>
                      <a:r>
                        <a:rPr lang="en-IN" sz="1800" dirty="0" smtClean="0"/>
                        <a:t>25 cc </a:t>
                      </a:r>
                      <a:endParaRPr lang="en-IN" dirty="0"/>
                    </a:p>
                  </a:txBody>
                  <a:tcPr/>
                </a:tc>
                <a:tc>
                  <a:txBody>
                    <a:bodyPr/>
                    <a:lstStyle/>
                    <a:p>
                      <a:r>
                        <a:rPr lang="en-IN" dirty="0" smtClean="0"/>
                        <a:t>180 mm</a:t>
                      </a:r>
                      <a:endParaRPr lang="en-IN" dirty="0"/>
                    </a:p>
                  </a:txBody>
                  <a:tcPr/>
                </a:tc>
                <a:tc>
                  <a:txBody>
                    <a:bodyPr/>
                    <a:lstStyle/>
                    <a:p>
                      <a:r>
                        <a:rPr lang="en-IN" dirty="0" smtClean="0"/>
                        <a:t>13 mm</a:t>
                      </a:r>
                      <a:endParaRPr lang="en-IN" dirty="0"/>
                    </a:p>
                  </a:txBody>
                  <a:tcPr/>
                </a:tc>
                <a:tc>
                  <a:txBody>
                    <a:bodyPr/>
                    <a:lstStyle/>
                    <a:p>
                      <a:r>
                        <a:rPr lang="en-IN" sz="1800" dirty="0" smtClean="0"/>
                        <a:t>&lt; 152cm ( &lt;5f) </a:t>
                      </a:r>
                      <a:endParaRPr lang="en-IN" dirty="0"/>
                    </a:p>
                  </a:txBody>
                  <a:tcPr/>
                </a:tc>
              </a:tr>
              <a:tr h="784185">
                <a:tc>
                  <a:txBody>
                    <a:bodyPr/>
                    <a:lstStyle/>
                    <a:p>
                      <a:r>
                        <a:rPr lang="en-IN" sz="1800" dirty="0" smtClean="0"/>
                        <a:t>34 cc </a:t>
                      </a:r>
                      <a:endParaRPr lang="en-IN" dirty="0"/>
                    </a:p>
                  </a:txBody>
                  <a:tcPr/>
                </a:tc>
                <a:tc>
                  <a:txBody>
                    <a:bodyPr/>
                    <a:lstStyle/>
                    <a:p>
                      <a:r>
                        <a:rPr lang="en-IN" dirty="0" smtClean="0"/>
                        <a:t>230 mm</a:t>
                      </a:r>
                      <a:endParaRPr lang="en-IN" dirty="0"/>
                    </a:p>
                  </a:txBody>
                  <a:tcPr/>
                </a:tc>
                <a:tc>
                  <a:txBody>
                    <a:bodyPr/>
                    <a:lstStyle/>
                    <a:p>
                      <a:r>
                        <a:rPr lang="en-IN" dirty="0" smtClean="0"/>
                        <a:t>13.9 mm</a:t>
                      </a:r>
                      <a:endParaRPr lang="en-IN" dirty="0"/>
                    </a:p>
                  </a:txBody>
                  <a:tcPr/>
                </a:tc>
                <a:tc>
                  <a:txBody>
                    <a:bodyPr/>
                    <a:lstStyle/>
                    <a:p>
                      <a:r>
                        <a:rPr lang="en-IN" sz="1800" dirty="0" smtClean="0"/>
                        <a:t>152-162cms ( 5f- 5f 4 inches) </a:t>
                      </a:r>
                      <a:endParaRPr lang="en-IN" dirty="0"/>
                    </a:p>
                  </a:txBody>
                  <a:tcPr/>
                </a:tc>
              </a:tr>
              <a:tr h="784185">
                <a:tc>
                  <a:txBody>
                    <a:bodyPr/>
                    <a:lstStyle/>
                    <a:p>
                      <a:r>
                        <a:rPr lang="en-IN" sz="1800" dirty="0" smtClean="0"/>
                        <a:t>40  cc </a:t>
                      </a:r>
                      <a:endParaRPr lang="en-IN" dirty="0"/>
                    </a:p>
                  </a:txBody>
                  <a:tcPr/>
                </a:tc>
                <a:tc>
                  <a:txBody>
                    <a:bodyPr/>
                    <a:lstStyle/>
                    <a:p>
                      <a:r>
                        <a:rPr lang="en-IN" dirty="0" smtClean="0"/>
                        <a:t>260 mm</a:t>
                      </a:r>
                      <a:endParaRPr lang="en-IN" dirty="0"/>
                    </a:p>
                  </a:txBody>
                  <a:tcPr/>
                </a:tc>
                <a:tc>
                  <a:txBody>
                    <a:bodyPr/>
                    <a:lstStyle/>
                    <a:p>
                      <a:r>
                        <a:rPr lang="en-IN" dirty="0" smtClean="0"/>
                        <a:t>15 mm</a:t>
                      </a:r>
                      <a:endParaRPr lang="en-IN" dirty="0"/>
                    </a:p>
                  </a:txBody>
                  <a:tcPr/>
                </a:tc>
                <a:tc>
                  <a:txBody>
                    <a:bodyPr/>
                    <a:lstStyle/>
                    <a:p>
                      <a:r>
                        <a:rPr lang="en-IN" sz="1800" dirty="0" smtClean="0"/>
                        <a:t>162-183cms (5f 4inches – 6f ) </a:t>
                      </a:r>
                      <a:endParaRPr lang="en-IN" dirty="0"/>
                    </a:p>
                  </a:txBody>
                  <a:tcPr/>
                </a:tc>
              </a:tr>
              <a:tr h="548929">
                <a:tc>
                  <a:txBody>
                    <a:bodyPr/>
                    <a:lstStyle/>
                    <a:p>
                      <a:r>
                        <a:rPr lang="en-IN" sz="1800" dirty="0" smtClean="0"/>
                        <a:t>50cc</a:t>
                      </a:r>
                      <a:endParaRPr lang="en-IN" dirty="0"/>
                    </a:p>
                  </a:txBody>
                  <a:tcPr/>
                </a:tc>
                <a:tc>
                  <a:txBody>
                    <a:bodyPr/>
                    <a:lstStyle/>
                    <a:p>
                      <a:r>
                        <a:rPr lang="en-IN" dirty="0" smtClean="0"/>
                        <a:t>270 mm</a:t>
                      </a:r>
                      <a:endParaRPr lang="en-IN" dirty="0"/>
                    </a:p>
                  </a:txBody>
                  <a:tcPr/>
                </a:tc>
                <a:tc>
                  <a:txBody>
                    <a:bodyPr/>
                    <a:lstStyle/>
                    <a:p>
                      <a:r>
                        <a:rPr lang="en-IN" dirty="0" smtClean="0"/>
                        <a:t>18 mm</a:t>
                      </a:r>
                      <a:endParaRPr lang="en-IN" dirty="0"/>
                    </a:p>
                  </a:txBody>
                  <a:tcPr/>
                </a:tc>
                <a:tc>
                  <a:txBody>
                    <a:bodyPr/>
                    <a:lstStyle/>
                    <a:p>
                      <a:r>
                        <a:rPr lang="en-IN" sz="1800" dirty="0" smtClean="0"/>
                        <a:t>&gt; 183cms ( &gt; 6f ) </a:t>
                      </a:r>
                      <a:endParaRPr lang="en-IN" dirty="0"/>
                    </a:p>
                  </a:txBody>
                  <a:tcPr/>
                </a:tc>
              </a:tr>
            </a:tbl>
          </a:graphicData>
        </a:graphic>
      </p:graphicFrame>
      <p:sp>
        <p:nvSpPr>
          <p:cNvPr id="15" name="Rectangle 14"/>
          <p:cNvSpPr/>
          <p:nvPr/>
        </p:nvSpPr>
        <p:spPr>
          <a:xfrm>
            <a:off x="228600" y="297894"/>
            <a:ext cx="3276600" cy="523220"/>
          </a:xfrm>
          <a:prstGeom prst="rect">
            <a:avLst/>
          </a:prstGeom>
        </p:spPr>
        <p:txBody>
          <a:bodyPr wrap="square">
            <a:spAutoFit/>
          </a:bodyPr>
          <a:lstStyle/>
          <a:p>
            <a:r>
              <a:rPr lang="en-IN" sz="2800" b="1" dirty="0" smtClean="0">
                <a:solidFill>
                  <a:srgbClr val="FFFF00"/>
                </a:solidFill>
                <a:latin typeface="Candara" panose="020E0502030303020204" pitchFamily="34" charset="0"/>
              </a:rPr>
              <a:t>IABP INSERTION </a:t>
            </a:r>
            <a:endParaRPr lang="en-IN" sz="2800" dirty="0">
              <a:solidFill>
                <a:srgbClr val="FFFF00"/>
              </a:solidFill>
              <a:latin typeface="Candara" panose="020E0502030303020204" pitchFamily="34" charset="0"/>
            </a:endParaRPr>
          </a:p>
        </p:txBody>
      </p:sp>
    </p:spTree>
    <p:extLst>
      <p:ext uri="{BB962C8B-B14F-4D97-AF65-F5344CB8AC3E}">
        <p14:creationId xmlns:p14="http://schemas.microsoft.com/office/powerpoint/2010/main" val="1628380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IN" dirty="0" smtClean="0"/>
              <a:t>Surgical cut down method</a:t>
            </a:r>
          </a:p>
          <a:p>
            <a:r>
              <a:rPr lang="en-IN" dirty="0" smtClean="0"/>
              <a:t>Percutaneous insertion with sheaths</a:t>
            </a:r>
          </a:p>
          <a:p>
            <a:r>
              <a:rPr lang="en-IN" dirty="0" smtClean="0"/>
              <a:t>Sheath less insertion</a:t>
            </a:r>
          </a:p>
          <a:p>
            <a:endParaRPr lang="en-IN" dirty="0" smtClean="0"/>
          </a:p>
          <a:p>
            <a:endParaRPr lang="en-IN" dirty="0"/>
          </a:p>
        </p:txBody>
      </p:sp>
      <p:sp>
        <p:nvSpPr>
          <p:cNvPr id="6" name="Rectangle 5"/>
          <p:cNvSpPr/>
          <p:nvPr/>
        </p:nvSpPr>
        <p:spPr>
          <a:xfrm>
            <a:off x="228600" y="297894"/>
            <a:ext cx="3276600" cy="523220"/>
          </a:xfrm>
          <a:prstGeom prst="rect">
            <a:avLst/>
          </a:prstGeom>
        </p:spPr>
        <p:txBody>
          <a:bodyPr wrap="square">
            <a:spAutoFit/>
          </a:bodyPr>
          <a:lstStyle/>
          <a:p>
            <a:r>
              <a:rPr lang="en-IN" sz="2800" b="1" dirty="0" smtClean="0">
                <a:solidFill>
                  <a:srgbClr val="FFFF00"/>
                </a:solidFill>
                <a:latin typeface="Candara" panose="020E0502030303020204" pitchFamily="34" charset="0"/>
              </a:rPr>
              <a:t>IABP INSERTION </a:t>
            </a:r>
            <a:endParaRPr lang="en-IN" sz="2800" dirty="0">
              <a:solidFill>
                <a:srgbClr val="FFFF00"/>
              </a:solidFill>
              <a:latin typeface="Candara" panose="020E0502030303020204" pitchFamily="34" charset="0"/>
            </a:endParaRPr>
          </a:p>
        </p:txBody>
      </p:sp>
    </p:spTree>
    <p:extLst>
      <p:ext uri="{BB962C8B-B14F-4D97-AF65-F5344CB8AC3E}">
        <p14:creationId xmlns:p14="http://schemas.microsoft.com/office/powerpoint/2010/main" val="4256495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914400"/>
            <a:ext cx="8156448" cy="5257800"/>
          </a:xfrm>
        </p:spPr>
        <p:txBody>
          <a:bodyPr>
            <a:normAutofit/>
          </a:bodyPr>
          <a:lstStyle/>
          <a:p>
            <a:pPr marL="0" indent="0" algn="just">
              <a:spcAft>
                <a:spcPts val="600"/>
              </a:spcAft>
              <a:buNone/>
            </a:pPr>
            <a:r>
              <a:rPr lang="en-IN" sz="2400" dirty="0">
                <a:solidFill>
                  <a:srgbClr val="00FF00"/>
                </a:solidFill>
                <a:latin typeface="Candara" panose="020E0502030303020204" pitchFamily="34" charset="0"/>
              </a:rPr>
              <a:t>Percutaneous </a:t>
            </a:r>
            <a:r>
              <a:rPr lang="en-IN" sz="2400" dirty="0" smtClean="0">
                <a:solidFill>
                  <a:srgbClr val="00FF00"/>
                </a:solidFill>
                <a:latin typeface="Candara" panose="020E0502030303020204" pitchFamily="34" charset="0"/>
              </a:rPr>
              <a:t>insertion</a:t>
            </a:r>
          </a:p>
          <a:p>
            <a:pPr lvl="1" algn="just">
              <a:spcAft>
                <a:spcPts val="600"/>
              </a:spcAft>
            </a:pPr>
            <a:r>
              <a:rPr lang="en-IN" sz="2400" dirty="0" err="1" smtClean="0">
                <a:latin typeface="Candara" panose="020E0502030303020204" pitchFamily="34" charset="0"/>
              </a:rPr>
              <a:t>Preprocedure</a:t>
            </a:r>
            <a:r>
              <a:rPr lang="en-IN" sz="2400" dirty="0" smtClean="0">
                <a:latin typeface="Candara" panose="020E0502030303020204" pitchFamily="34" charset="0"/>
              </a:rPr>
              <a:t> evaluation</a:t>
            </a:r>
          </a:p>
          <a:p>
            <a:pPr lvl="1" algn="just">
              <a:spcAft>
                <a:spcPts val="600"/>
              </a:spcAft>
            </a:pPr>
            <a:r>
              <a:rPr lang="en-US" altLang="en-US" sz="2400" dirty="0">
                <a:latin typeface="Candara" panose="020E0502030303020204" pitchFamily="34" charset="0"/>
              </a:rPr>
              <a:t>Choose groin with strongest </a:t>
            </a:r>
            <a:r>
              <a:rPr lang="en-US" altLang="en-US" sz="2400" dirty="0" smtClean="0">
                <a:latin typeface="Candara" panose="020E0502030303020204" pitchFamily="34" charset="0"/>
              </a:rPr>
              <a:t>femoral pulse</a:t>
            </a:r>
            <a:endParaRPr lang="en-US" altLang="en-US" sz="2400" dirty="0">
              <a:latin typeface="Candara" panose="020E0502030303020204" pitchFamily="34" charset="0"/>
            </a:endParaRPr>
          </a:p>
          <a:p>
            <a:pPr lvl="1" algn="just">
              <a:spcAft>
                <a:spcPts val="600"/>
              </a:spcAft>
            </a:pPr>
            <a:r>
              <a:rPr lang="en-US" altLang="en-US" sz="2400" dirty="0">
                <a:latin typeface="Candara" panose="020E0502030303020204" pitchFamily="34" charset="0"/>
              </a:rPr>
              <a:t>Consider iliac angiogram</a:t>
            </a:r>
          </a:p>
          <a:p>
            <a:pPr lvl="1" algn="just">
              <a:spcAft>
                <a:spcPts val="600"/>
              </a:spcAft>
            </a:pPr>
            <a:r>
              <a:rPr lang="en-US" altLang="en-US" sz="2400" dirty="0" smtClean="0">
                <a:latin typeface="Candara" panose="020E0502030303020204" pitchFamily="34" charset="0"/>
              </a:rPr>
              <a:t>Documentation of  </a:t>
            </a:r>
            <a:r>
              <a:rPr lang="en-US" altLang="en-US" sz="2400" dirty="0">
                <a:latin typeface="Candara" panose="020E0502030303020204" pitchFamily="34" charset="0"/>
              </a:rPr>
              <a:t>pedal pulses before IABP </a:t>
            </a:r>
            <a:r>
              <a:rPr lang="en-US" altLang="en-US" sz="2400" dirty="0" smtClean="0">
                <a:latin typeface="Candara" panose="020E0502030303020204" pitchFamily="34" charset="0"/>
              </a:rPr>
              <a:t>inserted</a:t>
            </a:r>
          </a:p>
          <a:p>
            <a:pPr lvl="1" algn="just">
              <a:spcAft>
                <a:spcPts val="600"/>
              </a:spcAft>
            </a:pPr>
            <a:r>
              <a:rPr lang="en-US" altLang="en-US" sz="2400" dirty="0" smtClean="0">
                <a:latin typeface="Candara" panose="020E0502030303020204" pitchFamily="34" charset="0"/>
              </a:rPr>
              <a:t>7F or 8F sheath is inserted</a:t>
            </a:r>
          </a:p>
          <a:p>
            <a:pPr lvl="1" algn="just">
              <a:spcAft>
                <a:spcPts val="600"/>
              </a:spcAft>
            </a:pPr>
            <a:r>
              <a:rPr lang="en-US" altLang="en-US" sz="2400" dirty="0" smtClean="0">
                <a:latin typeface="Candara" panose="020E0502030303020204" pitchFamily="34" charset="0"/>
              </a:rPr>
              <a:t>Regular </a:t>
            </a:r>
            <a:r>
              <a:rPr lang="en-US" altLang="en-US" sz="2400" dirty="0" err="1" smtClean="0">
                <a:latin typeface="Candara" panose="020E0502030303020204" pitchFamily="34" charset="0"/>
              </a:rPr>
              <a:t>guidewire</a:t>
            </a:r>
            <a:r>
              <a:rPr lang="en-US" altLang="en-US" sz="2400" dirty="0" smtClean="0">
                <a:latin typeface="Candara" panose="020E0502030303020204" pitchFamily="34" charset="0"/>
              </a:rPr>
              <a:t> exchanged with thin </a:t>
            </a:r>
            <a:r>
              <a:rPr lang="en-US" altLang="en-US" sz="2400" dirty="0" err="1" smtClean="0">
                <a:latin typeface="Candara" panose="020E0502030303020204" pitchFamily="34" charset="0"/>
              </a:rPr>
              <a:t>guidewire</a:t>
            </a:r>
            <a:r>
              <a:rPr lang="en-US" altLang="en-US" sz="2400" dirty="0" smtClean="0">
                <a:latin typeface="Candara" panose="020E0502030303020204" pitchFamily="34" charset="0"/>
              </a:rPr>
              <a:t> supplied in IAB kit</a:t>
            </a:r>
          </a:p>
          <a:p>
            <a:pPr lvl="1" algn="just">
              <a:spcAft>
                <a:spcPts val="600"/>
              </a:spcAft>
            </a:pPr>
            <a:r>
              <a:rPr lang="en-US" altLang="en-US" sz="2400" dirty="0" smtClean="0">
                <a:latin typeface="Candara" panose="020E0502030303020204" pitchFamily="34" charset="0"/>
              </a:rPr>
              <a:t>Prior to insertion-evacuate air from balloon and flush </a:t>
            </a:r>
            <a:r>
              <a:rPr lang="en-US" altLang="en-US" sz="2400" dirty="0" err="1" smtClean="0">
                <a:latin typeface="Candara" panose="020E0502030303020204" pitchFamily="34" charset="0"/>
              </a:rPr>
              <a:t>guidewire</a:t>
            </a:r>
            <a:r>
              <a:rPr lang="en-US" altLang="en-US" sz="2400" dirty="0" smtClean="0">
                <a:latin typeface="Candara" panose="020E0502030303020204" pitchFamily="34" charset="0"/>
              </a:rPr>
              <a:t> lumen with heparin-saline</a:t>
            </a:r>
          </a:p>
        </p:txBody>
      </p:sp>
      <p:sp>
        <p:nvSpPr>
          <p:cNvPr id="4" name="Rectangle 3"/>
          <p:cNvSpPr/>
          <p:nvPr/>
        </p:nvSpPr>
        <p:spPr>
          <a:xfrm>
            <a:off x="228600" y="228600"/>
            <a:ext cx="3276600" cy="523220"/>
          </a:xfrm>
          <a:prstGeom prst="rect">
            <a:avLst/>
          </a:prstGeom>
        </p:spPr>
        <p:txBody>
          <a:bodyPr wrap="square">
            <a:spAutoFit/>
          </a:bodyPr>
          <a:lstStyle/>
          <a:p>
            <a:r>
              <a:rPr lang="en-IN" sz="2800" b="1" dirty="0">
                <a:solidFill>
                  <a:srgbClr val="FFFF00"/>
                </a:solidFill>
                <a:latin typeface="Candara" panose="020E0502030303020204" pitchFamily="34" charset="0"/>
              </a:rPr>
              <a:t>INSERTION OF IABP </a:t>
            </a:r>
            <a:endParaRPr lang="en-IN" sz="2800"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893412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09600"/>
            <a:ext cx="8503920" cy="6019800"/>
          </a:xfrm>
        </p:spPr>
        <p:txBody>
          <a:bodyPr>
            <a:noAutofit/>
          </a:bodyPr>
          <a:lstStyle/>
          <a:p>
            <a:pPr lvl="1" algn="just">
              <a:spcAft>
                <a:spcPts val="600"/>
              </a:spcAft>
            </a:pPr>
            <a:r>
              <a:rPr lang="en-US" sz="2400" dirty="0">
                <a:latin typeface="Candara" panose="020E0502030303020204" pitchFamily="34" charset="0"/>
              </a:rPr>
              <a:t>Advance IABP over wire under </a:t>
            </a:r>
            <a:r>
              <a:rPr lang="en-US" sz="2400" dirty="0" err="1">
                <a:latin typeface="Candara" panose="020E0502030303020204" pitchFamily="34" charset="0"/>
              </a:rPr>
              <a:t>fluoro</a:t>
            </a:r>
            <a:endParaRPr lang="en-US" sz="2400" dirty="0">
              <a:latin typeface="Candara" panose="020E0502030303020204" pitchFamily="34" charset="0"/>
            </a:endParaRPr>
          </a:p>
          <a:p>
            <a:pPr lvl="1" algn="just">
              <a:spcAft>
                <a:spcPts val="600"/>
              </a:spcAft>
            </a:pPr>
            <a:r>
              <a:rPr lang="en-US" sz="2400" dirty="0">
                <a:latin typeface="Candara" panose="020E0502030303020204" pitchFamily="34" charset="0"/>
              </a:rPr>
              <a:t>Distal (</a:t>
            </a:r>
            <a:r>
              <a:rPr lang="en-US" sz="2400" dirty="0" err="1">
                <a:latin typeface="Candara" panose="020E0502030303020204" pitchFamily="34" charset="0"/>
              </a:rPr>
              <a:t>cephalad</a:t>
            </a:r>
            <a:r>
              <a:rPr lang="en-US" sz="2400" dirty="0">
                <a:latin typeface="Candara" panose="020E0502030303020204" pitchFamily="34" charset="0"/>
              </a:rPr>
              <a:t>) marker placed </a:t>
            </a:r>
            <a:r>
              <a:rPr lang="en-US" sz="2400" dirty="0" smtClean="0">
                <a:latin typeface="Candara" panose="020E0502030303020204" pitchFamily="34" charset="0"/>
              </a:rPr>
              <a:t>near </a:t>
            </a:r>
            <a:r>
              <a:rPr lang="en-US" sz="2400" dirty="0">
                <a:latin typeface="Candara" panose="020E0502030303020204" pitchFamily="34" charset="0"/>
              </a:rPr>
              <a:t>carina, 2 cm distal to the origin of left SCA</a:t>
            </a:r>
          </a:p>
          <a:p>
            <a:pPr lvl="1" algn="just">
              <a:spcAft>
                <a:spcPts val="600"/>
              </a:spcAft>
            </a:pPr>
            <a:r>
              <a:rPr lang="en-US" sz="2400" dirty="0" err="1">
                <a:latin typeface="Candara" panose="020E0502030303020204" pitchFamily="34" charset="0"/>
              </a:rPr>
              <a:t>Guidewire</a:t>
            </a:r>
            <a:r>
              <a:rPr lang="en-US" sz="2400" dirty="0">
                <a:latin typeface="Candara" panose="020E0502030303020204" pitchFamily="34" charset="0"/>
              </a:rPr>
              <a:t> removed and blood is aspirated to ensure no air is trapped.</a:t>
            </a:r>
          </a:p>
          <a:p>
            <a:pPr lvl="1" algn="just">
              <a:spcAft>
                <a:spcPts val="600"/>
              </a:spcAft>
            </a:pPr>
            <a:r>
              <a:rPr lang="en-US" sz="2400" dirty="0" smtClean="0">
                <a:latin typeface="Candara" panose="020E0502030303020204" pitchFamily="34" charset="0"/>
              </a:rPr>
              <a:t>Connection with </a:t>
            </a:r>
            <a:r>
              <a:rPr lang="en-US" sz="2400" dirty="0">
                <a:latin typeface="Candara" panose="020E0502030303020204" pitchFamily="34" charset="0"/>
              </a:rPr>
              <a:t>pressure tubing and </a:t>
            </a:r>
            <a:r>
              <a:rPr lang="en-US" altLang="en-US" sz="2400" dirty="0" smtClean="0">
                <a:latin typeface="Candara" panose="020E0502030303020204" pitchFamily="34" charset="0"/>
              </a:rPr>
              <a:t>gas line</a:t>
            </a:r>
          </a:p>
          <a:p>
            <a:pPr lvl="1" algn="just">
              <a:spcAft>
                <a:spcPts val="600"/>
              </a:spcAft>
            </a:pPr>
            <a:r>
              <a:rPr lang="en-US" altLang="en-US" sz="2400" dirty="0" smtClean="0">
                <a:latin typeface="Candara" panose="020E0502030303020204" pitchFamily="34" charset="0"/>
              </a:rPr>
              <a:t>If long sheath is used partial withdraw before starting </a:t>
            </a:r>
            <a:r>
              <a:rPr lang="en-US" altLang="en-US" sz="2400" dirty="0" err="1" smtClean="0">
                <a:latin typeface="Candara" panose="020E0502030303020204" pitchFamily="34" charset="0"/>
              </a:rPr>
              <a:t>counterpulsation</a:t>
            </a:r>
            <a:r>
              <a:rPr lang="en-US" altLang="en-US" sz="2400" dirty="0" smtClean="0">
                <a:latin typeface="Candara" panose="020E0502030303020204" pitchFamily="34" charset="0"/>
              </a:rPr>
              <a:t>.</a:t>
            </a:r>
          </a:p>
          <a:p>
            <a:pPr lvl="1" algn="just">
              <a:spcAft>
                <a:spcPts val="600"/>
              </a:spcAft>
            </a:pPr>
            <a:r>
              <a:rPr lang="en-US" altLang="en-US" sz="2400" dirty="0" err="1" smtClean="0">
                <a:latin typeface="Candara" panose="020E0502030303020204" pitchFamily="34" charset="0"/>
              </a:rPr>
              <a:t>Counterpulsation</a:t>
            </a:r>
            <a:r>
              <a:rPr lang="en-US" altLang="en-US" sz="2400" dirty="0" smtClean="0">
                <a:latin typeface="Candara" panose="020E0502030303020204" pitchFamily="34" charset="0"/>
              </a:rPr>
              <a:t> </a:t>
            </a:r>
            <a:r>
              <a:rPr lang="en-US" altLang="en-US" sz="2400" dirty="0">
                <a:latin typeface="Candara" panose="020E0502030303020204" pitchFamily="34" charset="0"/>
              </a:rPr>
              <a:t>started at half volume with 1:2 or 1:3 setting and then time setting adjustment is done</a:t>
            </a:r>
          </a:p>
          <a:p>
            <a:pPr lvl="1" algn="just">
              <a:spcAft>
                <a:spcPts val="600"/>
              </a:spcAft>
            </a:pPr>
            <a:r>
              <a:rPr lang="en-US" altLang="en-US" sz="2400" dirty="0">
                <a:latin typeface="Candara" panose="020E0502030303020204" pitchFamily="34" charset="0"/>
              </a:rPr>
              <a:t>After adjustment full volume </a:t>
            </a:r>
            <a:r>
              <a:rPr lang="en-US" altLang="en-US" sz="2400" dirty="0" err="1">
                <a:latin typeface="Candara" panose="020E0502030303020204" pitchFamily="34" charset="0"/>
              </a:rPr>
              <a:t>counterpulsation</a:t>
            </a:r>
            <a:r>
              <a:rPr lang="en-US" altLang="en-US" sz="2400" dirty="0">
                <a:latin typeface="Candara" panose="020E0502030303020204" pitchFamily="34" charset="0"/>
              </a:rPr>
              <a:t> started.</a:t>
            </a:r>
          </a:p>
          <a:p>
            <a:pPr lvl="1" algn="just">
              <a:spcAft>
                <a:spcPts val="600"/>
              </a:spcAft>
            </a:pPr>
            <a:r>
              <a:rPr lang="en-US" altLang="en-US" sz="2400" dirty="0">
                <a:latin typeface="Candara" panose="020E0502030303020204" pitchFamily="34" charset="0"/>
              </a:rPr>
              <a:t>Confirm uniform cylindrical shape of balloon under </a:t>
            </a:r>
            <a:r>
              <a:rPr lang="en-US" altLang="en-US" sz="2400" dirty="0" err="1">
                <a:latin typeface="Candara" panose="020E0502030303020204" pitchFamily="34" charset="0"/>
              </a:rPr>
              <a:t>fluoro</a:t>
            </a:r>
            <a:r>
              <a:rPr lang="en-US" altLang="en-US" sz="2400" dirty="0">
                <a:latin typeface="Candara" panose="020E0502030303020204" pitchFamily="34" charset="0"/>
              </a:rPr>
              <a:t> and no kinking</a:t>
            </a:r>
            <a:r>
              <a:rPr lang="en-US" altLang="en-US" sz="2400" dirty="0" smtClean="0">
                <a:latin typeface="Candara" panose="020E0502030303020204" pitchFamily="34" charset="0"/>
              </a:rPr>
              <a:t>.</a:t>
            </a:r>
            <a:endParaRPr lang="en-IN" sz="2400" dirty="0">
              <a:latin typeface="Candara" panose="020E0502030303020204" pitchFamily="34" charset="0"/>
            </a:endParaRPr>
          </a:p>
        </p:txBody>
      </p:sp>
    </p:spTree>
    <p:extLst>
      <p:ext uri="{BB962C8B-B14F-4D97-AF65-F5344CB8AC3E}">
        <p14:creationId xmlns:p14="http://schemas.microsoft.com/office/powerpoint/2010/main" val="911349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52400" y="914400"/>
            <a:ext cx="41148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962186"/>
            <a:ext cx="4476491" cy="4524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3271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371600"/>
            <a:ext cx="8503920" cy="4572000"/>
          </a:xfrm>
        </p:spPr>
        <p:txBody>
          <a:bodyPr>
            <a:normAutofit/>
          </a:bodyPr>
          <a:lstStyle/>
          <a:p>
            <a:pPr>
              <a:spcAft>
                <a:spcPts val="600"/>
              </a:spcAft>
            </a:pPr>
            <a:r>
              <a:rPr lang="en-IN" sz="2400" dirty="0" err="1" smtClean="0">
                <a:solidFill>
                  <a:srgbClr val="00FF00"/>
                </a:solidFill>
                <a:latin typeface="Candara" panose="020E0502030303020204" pitchFamily="34" charset="0"/>
              </a:rPr>
              <a:t>Sheathless</a:t>
            </a:r>
            <a:r>
              <a:rPr lang="en-IN" sz="2400" dirty="0" smtClean="0">
                <a:solidFill>
                  <a:srgbClr val="00FF00"/>
                </a:solidFill>
                <a:latin typeface="Candara" panose="020E0502030303020204" pitchFamily="34" charset="0"/>
              </a:rPr>
              <a:t> Insertion</a:t>
            </a:r>
          </a:p>
          <a:p>
            <a:pPr lvl="1">
              <a:spcAft>
                <a:spcPts val="600"/>
              </a:spcAft>
            </a:pPr>
            <a:r>
              <a:rPr lang="en-IN" sz="2400" dirty="0" smtClean="0">
                <a:latin typeface="Candara" panose="020E0502030303020204" pitchFamily="34" charset="0"/>
              </a:rPr>
              <a:t>Tapered nose</a:t>
            </a:r>
          </a:p>
          <a:p>
            <a:pPr lvl="1">
              <a:spcAft>
                <a:spcPts val="600"/>
              </a:spcAft>
            </a:pPr>
            <a:r>
              <a:rPr lang="en-IN" sz="2400" dirty="0" smtClean="0">
                <a:latin typeface="Candara" panose="020E0502030303020204" pitchFamily="34" charset="0"/>
              </a:rPr>
              <a:t>Directly inserted over </a:t>
            </a:r>
            <a:r>
              <a:rPr lang="en-IN" sz="2400" dirty="0" err="1" smtClean="0">
                <a:latin typeface="Candara" panose="020E0502030303020204" pitchFamily="34" charset="0"/>
              </a:rPr>
              <a:t>guidewire</a:t>
            </a:r>
            <a:endParaRPr lang="en-IN" sz="2400" dirty="0" smtClean="0">
              <a:latin typeface="Candara" panose="020E0502030303020204" pitchFamily="34" charset="0"/>
            </a:endParaRPr>
          </a:p>
          <a:p>
            <a:pPr lvl="1">
              <a:spcAft>
                <a:spcPts val="600"/>
              </a:spcAft>
            </a:pPr>
            <a:r>
              <a:rPr lang="en-IN" sz="2400" dirty="0" err="1" smtClean="0">
                <a:latin typeface="Candara" panose="020E0502030303020204" pitchFamily="34" charset="0"/>
              </a:rPr>
              <a:t>Predilate</a:t>
            </a:r>
            <a:r>
              <a:rPr lang="en-IN" sz="2400" dirty="0" smtClean="0">
                <a:latin typeface="Candara" panose="020E0502030303020204" pitchFamily="34" charset="0"/>
              </a:rPr>
              <a:t> the soft tissue</a:t>
            </a:r>
          </a:p>
          <a:p>
            <a:pPr lvl="1">
              <a:spcAft>
                <a:spcPts val="600"/>
              </a:spcAft>
            </a:pPr>
            <a:r>
              <a:rPr lang="en-IN" sz="2400" dirty="0" smtClean="0">
                <a:latin typeface="Candara" panose="020E0502030303020204" pitchFamily="34" charset="0"/>
              </a:rPr>
              <a:t>Undue pressure and kinking avoided</a:t>
            </a:r>
          </a:p>
          <a:p>
            <a:pPr lvl="1">
              <a:spcAft>
                <a:spcPts val="600"/>
              </a:spcAft>
            </a:pPr>
            <a:r>
              <a:rPr lang="en-IN" sz="2400" dirty="0" smtClean="0">
                <a:latin typeface="Candara" panose="020E0502030303020204" pitchFamily="34" charset="0"/>
              </a:rPr>
              <a:t>If difficult to insert then reverted to sheathed insertion.</a:t>
            </a:r>
            <a:endParaRPr lang="en-IN" sz="2400" dirty="0">
              <a:latin typeface="Candara" panose="020E0502030303020204" pitchFamily="34" charset="0"/>
            </a:endParaRPr>
          </a:p>
        </p:txBody>
      </p:sp>
      <p:sp>
        <p:nvSpPr>
          <p:cNvPr id="4" name="Rectangle 3"/>
          <p:cNvSpPr/>
          <p:nvPr/>
        </p:nvSpPr>
        <p:spPr>
          <a:xfrm>
            <a:off x="228600" y="228600"/>
            <a:ext cx="3276600" cy="523220"/>
          </a:xfrm>
          <a:prstGeom prst="rect">
            <a:avLst/>
          </a:prstGeom>
        </p:spPr>
        <p:txBody>
          <a:bodyPr wrap="square">
            <a:spAutoFit/>
          </a:bodyPr>
          <a:lstStyle/>
          <a:p>
            <a:r>
              <a:rPr lang="en-IN" sz="2800" b="1" dirty="0">
                <a:solidFill>
                  <a:srgbClr val="FFFF00"/>
                </a:solidFill>
                <a:latin typeface="Candara" panose="020E0502030303020204" pitchFamily="34" charset="0"/>
              </a:rPr>
              <a:t>INSERTION OF IABP </a:t>
            </a:r>
            <a:endParaRPr lang="en-IN" sz="2800" dirty="0">
              <a:solidFill>
                <a:srgbClr val="FFFF00"/>
              </a:solidFill>
              <a:latin typeface="Candara" panose="020E0502030303020204" pitchFamily="34" charset="0"/>
            </a:endParaRPr>
          </a:p>
        </p:txBody>
      </p:sp>
    </p:spTree>
    <p:extLst>
      <p:ext uri="{BB962C8B-B14F-4D97-AF65-F5344CB8AC3E}">
        <p14:creationId xmlns:p14="http://schemas.microsoft.com/office/powerpoint/2010/main" val="718903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228600"/>
            <a:ext cx="8534400" cy="606552"/>
          </a:xfrm>
        </p:spPr>
        <p:txBody>
          <a:bodyPr>
            <a:normAutofit/>
          </a:bodyPr>
          <a:lstStyle/>
          <a:p>
            <a:pPr algn="l"/>
            <a:r>
              <a:rPr lang="en-US" altLang="zh-TW" sz="2800" b="1" dirty="0" smtClean="0">
                <a:solidFill>
                  <a:srgbClr val="FFFF00"/>
                </a:solidFill>
                <a:latin typeface="Candara" panose="020E0502030303020204" pitchFamily="34" charset="0"/>
              </a:rPr>
              <a:t>IABP Trigger</a:t>
            </a:r>
            <a:endParaRPr lang="en-US" altLang="zh-TW" sz="2800" b="1" dirty="0">
              <a:solidFill>
                <a:srgbClr val="FFFF00"/>
              </a:solidFill>
              <a:latin typeface="Candara" panose="020E0502030303020204" pitchFamily="34" charset="0"/>
            </a:endParaRPr>
          </a:p>
        </p:txBody>
      </p:sp>
      <p:sp>
        <p:nvSpPr>
          <p:cNvPr id="36867" name="Rectangle 3"/>
          <p:cNvSpPr>
            <a:spLocks noGrp="1" noChangeArrowheads="1"/>
          </p:cNvSpPr>
          <p:nvPr>
            <p:ph sz="quarter" idx="1"/>
          </p:nvPr>
        </p:nvSpPr>
        <p:spPr>
          <a:xfrm>
            <a:off x="225552" y="990600"/>
            <a:ext cx="8232648" cy="5334000"/>
          </a:xfrm>
        </p:spPr>
        <p:txBody>
          <a:bodyPr>
            <a:normAutofit lnSpcReduction="10000"/>
          </a:bodyPr>
          <a:lstStyle/>
          <a:p>
            <a:pPr algn="just">
              <a:lnSpc>
                <a:spcPct val="110000"/>
              </a:lnSpc>
              <a:spcBef>
                <a:spcPts val="600"/>
              </a:spcBef>
              <a:spcAft>
                <a:spcPts val="600"/>
              </a:spcAft>
            </a:pPr>
            <a:r>
              <a:rPr lang="en-US" altLang="zh-TW" sz="2400" dirty="0" smtClean="0">
                <a:latin typeface="Candara" panose="020E0502030303020204" pitchFamily="34" charset="0"/>
              </a:rPr>
              <a:t>Reliable </a:t>
            </a:r>
            <a:r>
              <a:rPr lang="en-US" altLang="zh-TW" sz="2400" dirty="0">
                <a:latin typeface="Candara" panose="020E0502030303020204" pitchFamily="34" charset="0"/>
              </a:rPr>
              <a:t>trigger signal necessary </a:t>
            </a:r>
            <a:r>
              <a:rPr lang="en-US" altLang="zh-TW" sz="2400" dirty="0" smtClean="0">
                <a:latin typeface="Candara" panose="020E0502030303020204" pitchFamily="34" charset="0"/>
              </a:rPr>
              <a:t>before </a:t>
            </a:r>
            <a:r>
              <a:rPr lang="en-US" altLang="zh-TW" sz="2400" dirty="0">
                <a:latin typeface="Candara" panose="020E0502030303020204" pitchFamily="34" charset="0"/>
              </a:rPr>
              <a:t>balloon pumping can begin</a:t>
            </a:r>
          </a:p>
          <a:p>
            <a:pPr algn="just">
              <a:lnSpc>
                <a:spcPct val="110000"/>
              </a:lnSpc>
              <a:spcBef>
                <a:spcPts val="600"/>
              </a:spcBef>
              <a:spcAft>
                <a:spcPts val="600"/>
              </a:spcAft>
            </a:pPr>
            <a:r>
              <a:rPr lang="en-US" altLang="zh-TW" sz="2400" dirty="0" smtClean="0">
                <a:latin typeface="Candara" panose="020E0502030303020204" pitchFamily="34" charset="0"/>
              </a:rPr>
              <a:t>Trigger signal provides </a:t>
            </a:r>
            <a:r>
              <a:rPr lang="en-US" altLang="zh-TW" sz="2400" dirty="0">
                <a:latin typeface="Candara" panose="020E0502030303020204" pitchFamily="34" charset="0"/>
              </a:rPr>
              <a:t>stimulus to </a:t>
            </a:r>
            <a:r>
              <a:rPr lang="en-US" altLang="zh-TW" sz="2400" dirty="0" smtClean="0">
                <a:latin typeface="Candara" panose="020E0502030303020204" pitchFamily="34" charset="0"/>
              </a:rPr>
              <a:t>the console to cycle </a:t>
            </a:r>
            <a:r>
              <a:rPr lang="en-US" altLang="zh-TW" sz="2400" dirty="0">
                <a:latin typeface="Candara" panose="020E0502030303020204" pitchFamily="34" charset="0"/>
              </a:rPr>
              <a:t>the pneumatic system, which inflates and deflates the </a:t>
            </a:r>
            <a:r>
              <a:rPr lang="en-US" altLang="zh-TW" sz="2400" dirty="0" smtClean="0">
                <a:latin typeface="Candara" panose="020E0502030303020204" pitchFamily="34" charset="0"/>
              </a:rPr>
              <a:t>balloon</a:t>
            </a:r>
          </a:p>
          <a:p>
            <a:pPr algn="just">
              <a:lnSpc>
                <a:spcPct val="110000"/>
              </a:lnSpc>
              <a:spcBef>
                <a:spcPts val="600"/>
              </a:spcBef>
              <a:spcAft>
                <a:spcPts val="600"/>
              </a:spcAft>
            </a:pPr>
            <a:r>
              <a:rPr lang="en-US" altLang="zh-TW" sz="2400" dirty="0">
                <a:latin typeface="Candara" panose="020E0502030303020204" pitchFamily="34" charset="0"/>
              </a:rPr>
              <a:t>If the trigger is lost after pumping starts, no further pumping will occur until a trigger is </a:t>
            </a:r>
            <a:r>
              <a:rPr lang="en-US" altLang="zh-TW" sz="2400" dirty="0" smtClean="0">
                <a:latin typeface="Candara" panose="020E0502030303020204" pitchFamily="34" charset="0"/>
              </a:rPr>
              <a:t>re-established</a:t>
            </a:r>
          </a:p>
          <a:p>
            <a:pPr algn="just">
              <a:lnSpc>
                <a:spcPct val="110000"/>
              </a:lnSpc>
              <a:spcBef>
                <a:spcPts val="600"/>
              </a:spcBef>
              <a:spcAft>
                <a:spcPts val="600"/>
              </a:spcAft>
            </a:pPr>
            <a:r>
              <a:rPr lang="en-US" altLang="zh-TW" sz="2400" dirty="0">
                <a:latin typeface="Candara" panose="020E0502030303020204" pitchFamily="34" charset="0"/>
              </a:rPr>
              <a:t>If the current trigger is lost the </a:t>
            </a:r>
            <a:r>
              <a:rPr lang="en-US" altLang="zh-TW" sz="2400" dirty="0" smtClean="0">
                <a:latin typeface="Candara" panose="020E0502030303020204" pitchFamily="34" charset="0"/>
              </a:rPr>
              <a:t>machine </a:t>
            </a:r>
            <a:r>
              <a:rPr lang="en-US" altLang="zh-TW" sz="2400" dirty="0" err="1" smtClean="0">
                <a:latin typeface="Candara" panose="020E0502030303020204" pitchFamily="34" charset="0"/>
              </a:rPr>
              <a:t>automaticlly</a:t>
            </a:r>
            <a:r>
              <a:rPr lang="en-US" altLang="zh-TW" sz="2400" dirty="0" smtClean="0">
                <a:latin typeface="Candara" panose="020E0502030303020204" pitchFamily="34" charset="0"/>
              </a:rPr>
              <a:t> </a:t>
            </a:r>
            <a:r>
              <a:rPr lang="en-US" altLang="zh-TW" sz="2400" dirty="0">
                <a:latin typeface="Candara" panose="020E0502030303020204" pitchFamily="34" charset="0"/>
              </a:rPr>
              <a:t>choose an alternate, available trigger to resume pumping</a:t>
            </a:r>
          </a:p>
          <a:p>
            <a:pPr algn="just">
              <a:lnSpc>
                <a:spcPct val="110000"/>
              </a:lnSpc>
              <a:spcBef>
                <a:spcPts val="600"/>
              </a:spcBef>
              <a:spcAft>
                <a:spcPts val="600"/>
              </a:spcAft>
            </a:pPr>
            <a:endParaRPr lang="en-US" altLang="zh-TW" sz="2400" dirty="0">
              <a:latin typeface="Candara" panose="020E0502030303020204" pitchFamily="34" charset="0"/>
            </a:endParaRPr>
          </a:p>
          <a:p>
            <a:pPr lvl="1" algn="just">
              <a:lnSpc>
                <a:spcPct val="110000"/>
              </a:lnSpc>
              <a:spcBef>
                <a:spcPts val="600"/>
              </a:spcBef>
              <a:spcAft>
                <a:spcPts val="600"/>
              </a:spcAft>
            </a:pPr>
            <a:r>
              <a:rPr lang="en-US" altLang="zh-TW" sz="2400" dirty="0" smtClean="0">
                <a:latin typeface="Candara" panose="020E0502030303020204" pitchFamily="34" charset="0"/>
              </a:rPr>
              <a:t>ECG Triggered</a:t>
            </a:r>
          </a:p>
          <a:p>
            <a:pPr lvl="1" algn="just">
              <a:lnSpc>
                <a:spcPct val="110000"/>
              </a:lnSpc>
              <a:spcBef>
                <a:spcPts val="600"/>
              </a:spcBef>
              <a:spcAft>
                <a:spcPts val="600"/>
              </a:spcAft>
            </a:pPr>
            <a:r>
              <a:rPr lang="en-IN" sz="2400" dirty="0">
                <a:latin typeface="Candara" panose="020E0502030303020204" pitchFamily="34" charset="0"/>
              </a:rPr>
              <a:t>A</a:t>
            </a:r>
            <a:r>
              <a:rPr lang="en-IN" sz="2400" dirty="0" smtClean="0">
                <a:latin typeface="Candara" panose="020E0502030303020204" pitchFamily="34" charset="0"/>
              </a:rPr>
              <a:t>rterial </a:t>
            </a:r>
            <a:r>
              <a:rPr lang="en-IN" sz="2400" dirty="0">
                <a:latin typeface="Candara" panose="020E0502030303020204" pitchFamily="34" charset="0"/>
              </a:rPr>
              <a:t>pressure waveform </a:t>
            </a:r>
            <a:r>
              <a:rPr lang="en-IN" sz="2400" dirty="0" smtClean="0">
                <a:latin typeface="Candara" panose="020E0502030303020204" pitchFamily="34" charset="0"/>
              </a:rPr>
              <a:t>Triggered</a:t>
            </a:r>
            <a:endParaRPr lang="en-US" altLang="zh-TW" sz="2400" dirty="0">
              <a:latin typeface="Candara" panose="020E0502030303020204" pitchFamily="34" charset="0"/>
            </a:endParaRPr>
          </a:p>
        </p:txBody>
      </p:sp>
    </p:spTree>
    <p:extLst>
      <p:ext uri="{BB962C8B-B14F-4D97-AF65-F5344CB8AC3E}">
        <p14:creationId xmlns:p14="http://schemas.microsoft.com/office/powerpoint/2010/main" val="34584264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838200"/>
            <a:ext cx="8229600" cy="582486"/>
          </a:xfrm>
        </p:spPr>
        <p:txBody>
          <a:bodyPr>
            <a:normAutofit/>
          </a:bodyPr>
          <a:lstStyle/>
          <a:p>
            <a:pPr algn="l"/>
            <a:r>
              <a:rPr lang="en-US" altLang="zh-TW" sz="2400" b="1" dirty="0">
                <a:solidFill>
                  <a:srgbClr val="FFC000"/>
                </a:solidFill>
                <a:latin typeface="Candara" panose="020E0502030303020204" pitchFamily="34" charset="0"/>
              </a:rPr>
              <a:t>ECG Trigger</a:t>
            </a:r>
          </a:p>
        </p:txBody>
      </p:sp>
      <p:sp>
        <p:nvSpPr>
          <p:cNvPr id="41989" name="Rectangle 5"/>
          <p:cNvSpPr>
            <a:spLocks noGrp="1" noChangeArrowheads="1"/>
          </p:cNvSpPr>
          <p:nvPr>
            <p:ph type="body" sz="half" idx="3"/>
          </p:nvPr>
        </p:nvSpPr>
        <p:spPr>
          <a:xfrm>
            <a:off x="381000" y="2081212"/>
            <a:ext cx="8229600" cy="2185988"/>
          </a:xfrm>
        </p:spPr>
        <p:txBody>
          <a:bodyPr>
            <a:noAutofit/>
          </a:bodyPr>
          <a:lstStyle/>
          <a:p>
            <a:pPr algn="just"/>
            <a:r>
              <a:rPr lang="en-US" altLang="zh-TW" sz="2400" dirty="0">
                <a:latin typeface="Candara" panose="020E0502030303020204" pitchFamily="34" charset="0"/>
              </a:rPr>
              <a:t>In most instances </a:t>
            </a:r>
            <a:r>
              <a:rPr lang="en-US" altLang="zh-TW" sz="2400" dirty="0" smtClean="0">
                <a:latin typeface="Candara" panose="020E0502030303020204" pitchFamily="34" charset="0"/>
              </a:rPr>
              <a:t>-- </a:t>
            </a:r>
            <a:r>
              <a:rPr lang="en-US" altLang="zh-TW" sz="2400" dirty="0">
                <a:latin typeface="Candara" panose="020E0502030303020204" pitchFamily="34" charset="0"/>
              </a:rPr>
              <a:t>trigger of choice. </a:t>
            </a:r>
          </a:p>
          <a:p>
            <a:pPr algn="just"/>
            <a:r>
              <a:rPr lang="en-US" altLang="zh-TW" sz="2400" dirty="0" smtClean="0">
                <a:latin typeface="Candara" panose="020E0502030303020204" pitchFamily="34" charset="0"/>
              </a:rPr>
              <a:t>R </a:t>
            </a:r>
            <a:r>
              <a:rPr lang="en-US" altLang="zh-TW" sz="2400" dirty="0">
                <a:latin typeface="Candara" panose="020E0502030303020204" pitchFamily="34" charset="0"/>
              </a:rPr>
              <a:t>wave of the ECG </a:t>
            </a:r>
            <a:r>
              <a:rPr lang="en-US" altLang="zh-TW" sz="2400" dirty="0" smtClean="0">
                <a:latin typeface="Candara" panose="020E0502030303020204" pitchFamily="34" charset="0"/>
              </a:rPr>
              <a:t>- </a:t>
            </a:r>
            <a:r>
              <a:rPr lang="en-US" altLang="zh-TW" sz="2400" dirty="0">
                <a:latin typeface="Candara" panose="020E0502030303020204" pitchFamily="34" charset="0"/>
              </a:rPr>
              <a:t>preferable </a:t>
            </a:r>
            <a:r>
              <a:rPr lang="en-US" altLang="zh-TW" sz="2400" dirty="0" smtClean="0">
                <a:latin typeface="Candara" panose="020E0502030303020204" pitchFamily="34" charset="0"/>
              </a:rPr>
              <a:t>as </a:t>
            </a:r>
            <a:r>
              <a:rPr lang="en-US" altLang="zh-TW" sz="2400" dirty="0">
                <a:latin typeface="Candara" panose="020E0502030303020204" pitchFamily="34" charset="0"/>
              </a:rPr>
              <a:t>the trigger </a:t>
            </a:r>
            <a:r>
              <a:rPr lang="en-US" altLang="zh-TW" sz="2400" dirty="0" smtClean="0">
                <a:latin typeface="Candara" panose="020E0502030303020204" pitchFamily="34" charset="0"/>
              </a:rPr>
              <a:t>signal</a:t>
            </a:r>
          </a:p>
          <a:p>
            <a:pPr algn="just"/>
            <a:r>
              <a:rPr lang="en-US" altLang="zh-TW" sz="2400" dirty="0" smtClean="0">
                <a:latin typeface="Candara" panose="020E0502030303020204" pitchFamily="34" charset="0"/>
              </a:rPr>
              <a:t>R wave – ventricular systole – IABP deflation – IABP inflation</a:t>
            </a:r>
          </a:p>
          <a:p>
            <a:pPr algn="just"/>
            <a:r>
              <a:rPr lang="en-US" altLang="zh-TW" sz="2400" dirty="0">
                <a:latin typeface="Candara" panose="020E0502030303020204" pitchFamily="34" charset="0"/>
              </a:rPr>
              <a:t>The computer analyzes the SLOPE and HEIGHT of a positively or negatively deflected QRS complex. </a:t>
            </a:r>
          </a:p>
          <a:p>
            <a:pPr algn="just"/>
            <a:r>
              <a:rPr lang="en-US" altLang="zh-TW" sz="2400" dirty="0" smtClean="0">
                <a:latin typeface="Candara" panose="020E0502030303020204" pitchFamily="34" charset="0"/>
              </a:rPr>
              <a:t>Very </a:t>
            </a:r>
            <a:r>
              <a:rPr lang="en-US" altLang="zh-TW" sz="2400" dirty="0">
                <a:latin typeface="Candara" panose="020E0502030303020204" pitchFamily="34" charset="0"/>
              </a:rPr>
              <a:t>important to give the IABP a good quality ECG signal and </a:t>
            </a:r>
            <a:r>
              <a:rPr lang="en-US" altLang="zh-TW" sz="2400" dirty="0" smtClean="0">
                <a:latin typeface="Candara" panose="020E0502030303020204" pitchFamily="34" charset="0"/>
              </a:rPr>
              <a:t>lead</a:t>
            </a:r>
          </a:p>
          <a:p>
            <a:pPr algn="just"/>
            <a:r>
              <a:rPr lang="en-US" altLang="zh-TW" sz="2400" dirty="0" smtClean="0">
                <a:latin typeface="Candara" panose="020E0502030303020204" pitchFamily="34" charset="0"/>
              </a:rPr>
              <a:t>Other </a:t>
            </a:r>
            <a:r>
              <a:rPr lang="en-US" altLang="zh-TW" sz="2400" dirty="0">
                <a:latin typeface="Candara" panose="020E0502030303020204" pitchFamily="34" charset="0"/>
              </a:rPr>
              <a:t>trigger </a:t>
            </a:r>
            <a:r>
              <a:rPr lang="en-US" altLang="zh-TW" sz="2400" dirty="0" smtClean="0">
                <a:latin typeface="Candara" panose="020E0502030303020204" pitchFamily="34" charset="0"/>
              </a:rPr>
              <a:t>options - when </a:t>
            </a:r>
            <a:r>
              <a:rPr lang="en-US" altLang="zh-TW" sz="2400" dirty="0">
                <a:latin typeface="Candara" panose="020E0502030303020204" pitchFamily="34" charset="0"/>
              </a:rPr>
              <a:t>the R wave cannot be used or is not </a:t>
            </a:r>
            <a:r>
              <a:rPr lang="en-US" altLang="zh-TW" sz="2400" dirty="0" smtClean="0">
                <a:latin typeface="Candara" panose="020E0502030303020204" pitchFamily="34" charset="0"/>
              </a:rPr>
              <a:t>appropriate</a:t>
            </a:r>
            <a:endParaRPr lang="en-US" altLang="zh-TW" sz="2400" dirty="0">
              <a:latin typeface="Candara" panose="020E0502030303020204" pitchFamily="34" charset="0"/>
            </a:endParaRPr>
          </a:p>
        </p:txBody>
      </p:sp>
      <p:pic>
        <p:nvPicPr>
          <p:cNvPr id="41990" name="Picture 6" descr="trigger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924175" y="838200"/>
            <a:ext cx="4695825" cy="857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Trigger</a:t>
            </a:r>
            <a:endParaRPr lang="en-US" altLang="zh-TW"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325705500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3"/>
          <p:cNvSpPr>
            <a:spLocks noGrp="1" noChangeArrowheads="1"/>
          </p:cNvSpPr>
          <p:nvPr>
            <p:ph type="body" sz="half" idx="1"/>
          </p:nvPr>
        </p:nvSpPr>
        <p:spPr>
          <a:xfrm>
            <a:off x="3810000" y="1524000"/>
            <a:ext cx="5105400" cy="4800600"/>
          </a:xfrm>
        </p:spPr>
        <p:txBody>
          <a:bodyPr>
            <a:normAutofit fontScale="92500" lnSpcReduction="10000"/>
          </a:bodyPr>
          <a:lstStyle/>
          <a:p>
            <a:pPr>
              <a:spcBef>
                <a:spcPts val="600"/>
              </a:spcBef>
              <a:spcAft>
                <a:spcPts val="600"/>
              </a:spcAft>
              <a:buFontTx/>
              <a:buNone/>
            </a:pPr>
            <a:r>
              <a:rPr lang="en-US" altLang="zh-TW" sz="2400" dirty="0">
                <a:latin typeface="Candara" panose="020E0502030303020204" pitchFamily="34" charset="0"/>
              </a:rPr>
              <a:t>Note: changing QRS morphology may cause wandering </a:t>
            </a:r>
            <a:r>
              <a:rPr lang="en-US" altLang="zh-TW" sz="2400" dirty="0" smtClean="0">
                <a:latin typeface="Candara" panose="020E0502030303020204" pitchFamily="34" charset="0"/>
              </a:rPr>
              <a:t>timing</a:t>
            </a:r>
          </a:p>
          <a:p>
            <a:pPr>
              <a:spcBef>
                <a:spcPts val="600"/>
              </a:spcBef>
              <a:spcAft>
                <a:spcPts val="600"/>
              </a:spcAft>
              <a:buFontTx/>
              <a:buNone/>
            </a:pPr>
            <a:endParaRPr lang="en-US" altLang="zh-TW" sz="2400" dirty="0">
              <a:latin typeface="Candara" panose="020E0502030303020204" pitchFamily="34" charset="0"/>
            </a:endParaRPr>
          </a:p>
          <a:p>
            <a:pPr>
              <a:spcBef>
                <a:spcPts val="600"/>
              </a:spcBef>
              <a:spcAft>
                <a:spcPts val="600"/>
              </a:spcAft>
              <a:buFontTx/>
              <a:buNone/>
            </a:pPr>
            <a:r>
              <a:rPr lang="en-US" altLang="zh-TW" sz="2400" dirty="0">
                <a:latin typeface="Candara" panose="020E0502030303020204" pitchFamily="34" charset="0"/>
              </a:rPr>
              <a:t>Note: tall T waves may cause double triggering or may alter previously set timing </a:t>
            </a:r>
            <a:r>
              <a:rPr lang="en-US" altLang="zh-TW" sz="2400" dirty="0" smtClean="0">
                <a:latin typeface="Candara" panose="020E0502030303020204" pitchFamily="34" charset="0"/>
              </a:rPr>
              <a:t>points</a:t>
            </a:r>
          </a:p>
          <a:p>
            <a:pPr>
              <a:spcBef>
                <a:spcPts val="600"/>
              </a:spcBef>
              <a:spcAft>
                <a:spcPts val="600"/>
              </a:spcAft>
              <a:buFontTx/>
              <a:buNone/>
            </a:pPr>
            <a:endParaRPr lang="en-US" altLang="zh-TW" sz="2400" dirty="0">
              <a:latin typeface="Candara" panose="020E0502030303020204" pitchFamily="34" charset="0"/>
            </a:endParaRPr>
          </a:p>
          <a:p>
            <a:pPr>
              <a:spcBef>
                <a:spcPts val="600"/>
              </a:spcBef>
              <a:spcAft>
                <a:spcPts val="600"/>
              </a:spcAft>
              <a:buFontTx/>
              <a:buNone/>
            </a:pPr>
            <a:r>
              <a:rPr lang="en-US" altLang="zh-TW" sz="2400" dirty="0">
                <a:latin typeface="Candara" panose="020E0502030303020204" pitchFamily="34" charset="0"/>
              </a:rPr>
              <a:t>Note: wandering baseline may cause skipped </a:t>
            </a:r>
            <a:r>
              <a:rPr lang="en-US" altLang="zh-TW" sz="2400" dirty="0" smtClean="0">
                <a:latin typeface="Candara" panose="020E0502030303020204" pitchFamily="34" charset="0"/>
              </a:rPr>
              <a:t>trigger</a:t>
            </a:r>
          </a:p>
          <a:p>
            <a:pPr>
              <a:spcBef>
                <a:spcPts val="600"/>
              </a:spcBef>
              <a:spcAft>
                <a:spcPts val="600"/>
              </a:spcAft>
              <a:buFontTx/>
              <a:buNone/>
            </a:pPr>
            <a:endParaRPr lang="en-US" altLang="zh-TW" sz="2400" dirty="0">
              <a:latin typeface="Candara" panose="020E0502030303020204" pitchFamily="34" charset="0"/>
            </a:endParaRPr>
          </a:p>
          <a:p>
            <a:pPr>
              <a:spcBef>
                <a:spcPts val="600"/>
              </a:spcBef>
              <a:spcAft>
                <a:spcPts val="600"/>
              </a:spcAft>
              <a:buFontTx/>
              <a:buNone/>
            </a:pPr>
            <a:r>
              <a:rPr lang="en-US" altLang="zh-TW" sz="2400" dirty="0">
                <a:latin typeface="Candara" panose="020E0502030303020204" pitchFamily="34" charset="0"/>
              </a:rPr>
              <a:t>Note: artifact may cause inappropriate triggering </a:t>
            </a:r>
          </a:p>
        </p:txBody>
      </p:sp>
      <p:pic>
        <p:nvPicPr>
          <p:cNvPr id="43012" name="Picture 4" descr="trigger2"/>
          <p:cNvPicPr>
            <a:picLocks noGrp="1" noChangeAspect="1" noChangeArrowheads="1"/>
          </p:cNvPicPr>
          <p:nvPr>
            <p:ph type="clipArt" sz="half" idx="2"/>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a:off x="838200" y="1676400"/>
            <a:ext cx="2400592" cy="701370"/>
          </a:xfrm>
        </p:spPr>
      </p:pic>
      <p:pic>
        <p:nvPicPr>
          <p:cNvPr id="43013" name="Picture 5" descr="trigger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38200" y="2946938"/>
            <a:ext cx="2537168" cy="482062"/>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trigger4"/>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09600" y="4117545"/>
            <a:ext cx="2689568" cy="556970"/>
          </a:xfrm>
          <a:prstGeom prst="rect">
            <a:avLst/>
          </a:prstGeom>
          <a:noFill/>
          <a:extLst>
            <a:ext uri="{909E8E84-426E-40DD-AFC4-6F175D3DCCD1}">
              <a14:hiddenFill xmlns:a14="http://schemas.microsoft.com/office/drawing/2010/main">
                <a:solidFill>
                  <a:srgbClr val="FFFFFF"/>
                </a:solidFill>
              </a14:hiddenFill>
            </a:ext>
          </a:extLst>
        </p:spPr>
      </p:pic>
      <p:pic>
        <p:nvPicPr>
          <p:cNvPr id="43015" name="Picture 7" descr="trigger5"/>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85800" y="5486400"/>
            <a:ext cx="2591982" cy="5641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p:nvPr>
        </p:nvSpPr>
        <p:spPr>
          <a:xfrm>
            <a:off x="304800" y="838200"/>
            <a:ext cx="8229600" cy="582486"/>
          </a:xfrm>
        </p:spPr>
        <p:txBody>
          <a:bodyPr>
            <a:normAutofit/>
          </a:bodyPr>
          <a:lstStyle/>
          <a:p>
            <a:pPr algn="l"/>
            <a:r>
              <a:rPr lang="en-US" altLang="zh-TW" sz="2400" b="1" dirty="0">
                <a:solidFill>
                  <a:srgbClr val="FFC000"/>
                </a:solidFill>
                <a:latin typeface="Candara" panose="020E0502030303020204" pitchFamily="34" charset="0"/>
              </a:rPr>
              <a:t>ECG Trigger</a:t>
            </a:r>
          </a:p>
        </p:txBody>
      </p:sp>
      <p:sp>
        <p:nvSpPr>
          <p:cNvPr id="12"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Trigger</a:t>
            </a:r>
            <a:endParaRPr lang="en-US" altLang="zh-TW"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0348767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077200" cy="5867400"/>
          </a:xfrm>
        </p:spPr>
        <p:txBody>
          <a:bodyPr>
            <a:normAutofit/>
          </a:bodyPr>
          <a:lstStyle/>
          <a:p>
            <a:pPr algn="just">
              <a:spcBef>
                <a:spcPts val="600"/>
              </a:spcBef>
              <a:spcAft>
                <a:spcPts val="1200"/>
              </a:spcAft>
            </a:pPr>
            <a:r>
              <a:rPr lang="en-IN" sz="2400" dirty="0" smtClean="0">
                <a:solidFill>
                  <a:srgbClr val="FFFF00"/>
                </a:solidFill>
                <a:effectLst/>
                <a:latin typeface="Candara" panose="020E0502030303020204" pitchFamily="34" charset="0"/>
              </a:rPr>
              <a:t>Types of Percutaneous circulatory support devices</a:t>
            </a:r>
          </a:p>
          <a:p>
            <a:pPr marL="384048" lvl="1" indent="0" algn="just">
              <a:spcBef>
                <a:spcPts val="600"/>
              </a:spcBef>
              <a:spcAft>
                <a:spcPts val="1200"/>
              </a:spcAft>
              <a:buNone/>
            </a:pPr>
            <a:r>
              <a:rPr lang="en-IN" sz="2400" dirty="0" smtClean="0">
                <a:effectLst/>
                <a:latin typeface="Candara" panose="020E0502030303020204" pitchFamily="34" charset="0"/>
              </a:rPr>
              <a:t>[Based upon different principles of operation and impact over ventricular </a:t>
            </a:r>
            <a:r>
              <a:rPr lang="en-IN" sz="2400" dirty="0" err="1" smtClean="0">
                <a:effectLst/>
                <a:latin typeface="Candara" panose="020E0502030303020204" pitchFamily="34" charset="0"/>
              </a:rPr>
              <a:t>hemodynamics</a:t>
            </a:r>
            <a:r>
              <a:rPr lang="en-IN" sz="2400" dirty="0" smtClean="0">
                <a:effectLst/>
                <a:latin typeface="Candara" panose="020E0502030303020204" pitchFamily="34" charset="0"/>
              </a:rPr>
              <a:t>]</a:t>
            </a:r>
          </a:p>
          <a:p>
            <a:pPr lvl="1" algn="just">
              <a:spcBef>
                <a:spcPts val="600"/>
              </a:spcBef>
              <a:spcAft>
                <a:spcPts val="1200"/>
              </a:spcAft>
            </a:pPr>
            <a:endParaRPr lang="en-IN" sz="2400" dirty="0">
              <a:effectLst/>
              <a:latin typeface="Candara" panose="020E0502030303020204" pitchFamily="34" charset="0"/>
            </a:endParaRPr>
          </a:p>
          <a:p>
            <a:pPr lvl="1" algn="just">
              <a:spcBef>
                <a:spcPts val="600"/>
              </a:spcBef>
              <a:spcAft>
                <a:spcPts val="1200"/>
              </a:spcAft>
              <a:buFont typeface="Wingdings" panose="05000000000000000000" pitchFamily="2" charset="2"/>
              <a:buChar char="v"/>
            </a:pPr>
            <a:r>
              <a:rPr lang="en-IN" sz="2400" b="1" dirty="0" smtClean="0">
                <a:solidFill>
                  <a:srgbClr val="00B0F0"/>
                </a:solidFill>
                <a:effectLst/>
                <a:latin typeface="Candara" panose="020E0502030303020204" pitchFamily="34" charset="0"/>
              </a:rPr>
              <a:t>IABP</a:t>
            </a:r>
            <a:r>
              <a:rPr lang="en-IN" sz="2400" dirty="0" smtClean="0">
                <a:effectLst/>
                <a:latin typeface="Candara" panose="020E0502030303020204" pitchFamily="34" charset="0"/>
              </a:rPr>
              <a:t> (aortic counter pulsation)</a:t>
            </a:r>
          </a:p>
          <a:p>
            <a:pPr lvl="1" algn="just">
              <a:spcBef>
                <a:spcPts val="600"/>
              </a:spcBef>
              <a:spcAft>
                <a:spcPts val="1200"/>
              </a:spcAft>
              <a:buFont typeface="Wingdings" panose="05000000000000000000" pitchFamily="2" charset="2"/>
              <a:buChar char="v"/>
            </a:pPr>
            <a:r>
              <a:rPr lang="en-IN" sz="2400" b="1" dirty="0" err="1" smtClean="0">
                <a:solidFill>
                  <a:srgbClr val="00B0F0"/>
                </a:solidFill>
                <a:effectLst/>
                <a:latin typeface="Candara" panose="020E0502030303020204" pitchFamily="34" charset="0"/>
              </a:rPr>
              <a:t>Impella</a:t>
            </a:r>
            <a:r>
              <a:rPr lang="en-IN" sz="2400" b="1" dirty="0" smtClean="0">
                <a:solidFill>
                  <a:srgbClr val="00B0F0"/>
                </a:solidFill>
                <a:effectLst/>
                <a:latin typeface="Candara" panose="020E0502030303020204" pitchFamily="34" charset="0"/>
              </a:rPr>
              <a:t> </a:t>
            </a:r>
            <a:r>
              <a:rPr lang="en-IN" sz="2400" dirty="0" smtClean="0">
                <a:effectLst/>
                <a:latin typeface="Candara" panose="020E0502030303020204" pitchFamily="34" charset="0"/>
              </a:rPr>
              <a:t>(</a:t>
            </a:r>
            <a:r>
              <a:rPr lang="en-IN" sz="2400" dirty="0" err="1" smtClean="0">
                <a:effectLst/>
                <a:latin typeface="Candara" panose="020E0502030303020204" pitchFamily="34" charset="0"/>
              </a:rPr>
              <a:t>transvalvular</a:t>
            </a:r>
            <a:r>
              <a:rPr lang="en-IN" sz="2400" dirty="0" smtClean="0">
                <a:effectLst/>
                <a:latin typeface="Candara" panose="020E0502030303020204" pitchFamily="34" charset="0"/>
              </a:rPr>
              <a:t> ventricle to aortic pumping)</a:t>
            </a:r>
          </a:p>
          <a:p>
            <a:pPr lvl="1" algn="just">
              <a:spcBef>
                <a:spcPts val="600"/>
              </a:spcBef>
              <a:spcAft>
                <a:spcPts val="1200"/>
              </a:spcAft>
              <a:buFont typeface="Wingdings" panose="05000000000000000000" pitchFamily="2" charset="2"/>
              <a:buChar char="v"/>
            </a:pPr>
            <a:r>
              <a:rPr lang="en-IN" sz="2400" b="1" dirty="0" smtClean="0">
                <a:solidFill>
                  <a:srgbClr val="00B0F0"/>
                </a:solidFill>
                <a:effectLst/>
                <a:latin typeface="Candara" panose="020E0502030303020204" pitchFamily="34" charset="0"/>
              </a:rPr>
              <a:t>Tandem Heart </a:t>
            </a:r>
            <a:r>
              <a:rPr lang="en-IN" sz="2400" dirty="0" smtClean="0">
                <a:effectLst/>
                <a:latin typeface="Candara" panose="020E0502030303020204" pitchFamily="34" charset="0"/>
              </a:rPr>
              <a:t>(extracorporeal left atrial to arterial pumping</a:t>
            </a:r>
          </a:p>
          <a:p>
            <a:pPr lvl="1" algn="just">
              <a:spcBef>
                <a:spcPts val="600"/>
              </a:spcBef>
              <a:spcAft>
                <a:spcPts val="1200"/>
              </a:spcAft>
              <a:buFont typeface="Wingdings" panose="05000000000000000000" pitchFamily="2" charset="2"/>
              <a:buChar char="v"/>
            </a:pPr>
            <a:r>
              <a:rPr lang="en-IN" sz="2400" b="1" dirty="0" smtClean="0">
                <a:solidFill>
                  <a:srgbClr val="00B0F0"/>
                </a:solidFill>
                <a:effectLst/>
                <a:latin typeface="Candara" panose="020E0502030303020204" pitchFamily="34" charset="0"/>
              </a:rPr>
              <a:t>ECMO</a:t>
            </a:r>
            <a:r>
              <a:rPr lang="en-IN" sz="2400" dirty="0" smtClean="0">
                <a:effectLst/>
                <a:latin typeface="Candara" panose="020E0502030303020204" pitchFamily="34" charset="0"/>
              </a:rPr>
              <a:t> (extracorporeal venous to arterial bypass with membrane oxygenation</a:t>
            </a:r>
          </a:p>
        </p:txBody>
      </p:sp>
    </p:spTree>
    <p:extLst>
      <p:ext uri="{BB962C8B-B14F-4D97-AF65-F5344CB8AC3E}">
        <p14:creationId xmlns:p14="http://schemas.microsoft.com/office/powerpoint/2010/main" val="4116838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2" name="Rectangle 4"/>
          <p:cNvSpPr>
            <a:spLocks noGrp="1" noChangeArrowheads="1"/>
          </p:cNvSpPr>
          <p:nvPr>
            <p:ph type="body" sz="half" idx="2"/>
          </p:nvPr>
        </p:nvSpPr>
        <p:spPr>
          <a:xfrm>
            <a:off x="435244" y="1752600"/>
            <a:ext cx="8121112" cy="3886200"/>
          </a:xfrm>
        </p:spPr>
        <p:txBody>
          <a:bodyPr>
            <a:noAutofit/>
          </a:bodyPr>
          <a:lstStyle/>
          <a:p>
            <a:pPr algn="just">
              <a:spcBef>
                <a:spcPts val="600"/>
              </a:spcBef>
              <a:spcAft>
                <a:spcPts val="600"/>
              </a:spcAft>
            </a:pPr>
            <a:r>
              <a:rPr lang="en-US" altLang="zh-TW" sz="2200" dirty="0">
                <a:latin typeface="Candara" panose="020E0502030303020204" pitchFamily="34" charset="0"/>
              </a:rPr>
              <a:t>Arterial pressure provides another signal to the IABP to determine where the cardiac cycle begins and ends</a:t>
            </a:r>
          </a:p>
          <a:p>
            <a:pPr algn="just">
              <a:spcBef>
                <a:spcPts val="600"/>
              </a:spcBef>
              <a:spcAft>
                <a:spcPts val="600"/>
              </a:spcAft>
            </a:pPr>
            <a:r>
              <a:rPr lang="en-US" altLang="zh-TW" sz="2200" dirty="0" smtClean="0">
                <a:latin typeface="Candara" panose="020E0502030303020204" pitchFamily="34" charset="0"/>
              </a:rPr>
              <a:t>Trigger </a:t>
            </a:r>
            <a:r>
              <a:rPr lang="en-US" altLang="zh-TW" sz="2200" dirty="0">
                <a:latin typeface="Candara" panose="020E0502030303020204" pitchFamily="34" charset="0"/>
              </a:rPr>
              <a:t>signal </a:t>
            </a:r>
            <a:r>
              <a:rPr lang="en-US" altLang="zh-TW" sz="2200" dirty="0" smtClean="0">
                <a:latin typeface="Candara" panose="020E0502030303020204" pitchFamily="34" charset="0"/>
              </a:rPr>
              <a:t>-- SYSTOLIC </a:t>
            </a:r>
            <a:r>
              <a:rPr lang="en-US" altLang="zh-TW" sz="2200" dirty="0">
                <a:latin typeface="Candara" panose="020E0502030303020204" pitchFamily="34" charset="0"/>
              </a:rPr>
              <a:t>UPSTROKE of an arterial pressure </a:t>
            </a:r>
            <a:r>
              <a:rPr lang="en-US" altLang="zh-TW" sz="2200" dirty="0" smtClean="0">
                <a:latin typeface="Candara" panose="020E0502030303020204" pitchFamily="34" charset="0"/>
              </a:rPr>
              <a:t>waveform. </a:t>
            </a:r>
            <a:endParaRPr lang="en-US" altLang="zh-TW" sz="2200" dirty="0">
              <a:latin typeface="Candara" panose="020E0502030303020204" pitchFamily="34" charset="0"/>
            </a:endParaRPr>
          </a:p>
          <a:p>
            <a:pPr algn="just">
              <a:spcBef>
                <a:spcPts val="600"/>
              </a:spcBef>
              <a:spcAft>
                <a:spcPts val="600"/>
              </a:spcAft>
            </a:pPr>
            <a:r>
              <a:rPr lang="en-US" altLang="zh-TW" sz="2200" dirty="0">
                <a:latin typeface="Candara" panose="020E0502030303020204" pitchFamily="34" charset="0"/>
              </a:rPr>
              <a:t>A 14mmHg minimum pulse pressure is required to initially recognize the trigger. </a:t>
            </a:r>
          </a:p>
          <a:p>
            <a:pPr algn="just">
              <a:spcBef>
                <a:spcPts val="600"/>
              </a:spcBef>
              <a:spcAft>
                <a:spcPts val="600"/>
              </a:spcAft>
            </a:pPr>
            <a:r>
              <a:rPr lang="en-US" altLang="zh-TW" sz="2200" dirty="0">
                <a:latin typeface="Candara" panose="020E0502030303020204" pitchFamily="34" charset="0"/>
              </a:rPr>
              <a:t>Once pumping begins the subsequent pulse pressure requirement is reduced to 7mmHg. </a:t>
            </a:r>
          </a:p>
          <a:p>
            <a:pPr algn="just">
              <a:spcBef>
                <a:spcPts val="600"/>
              </a:spcBef>
              <a:spcAft>
                <a:spcPts val="600"/>
              </a:spcAft>
            </a:pPr>
            <a:r>
              <a:rPr lang="en-US" altLang="zh-TW" sz="2200" dirty="0">
                <a:latin typeface="Candara" panose="020E0502030303020204" pitchFamily="34" charset="0"/>
              </a:rPr>
              <a:t>Every 64th beat is unassisted and reassessed. </a:t>
            </a:r>
          </a:p>
          <a:p>
            <a:pPr algn="just">
              <a:spcBef>
                <a:spcPts val="600"/>
              </a:spcBef>
              <a:spcAft>
                <a:spcPts val="600"/>
              </a:spcAft>
            </a:pPr>
            <a:r>
              <a:rPr lang="en-US" altLang="zh-TW" sz="2200" dirty="0">
                <a:latin typeface="Candara" panose="020E0502030303020204" pitchFamily="34" charset="0"/>
              </a:rPr>
              <a:t>This mode is available as an option for clinical situations where an ECG is unavailable or distorted. </a:t>
            </a:r>
          </a:p>
        </p:txBody>
      </p:sp>
      <p:pic>
        <p:nvPicPr>
          <p:cNvPr id="53253" name="Picture 5" descr="autocat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429000" y="531877"/>
            <a:ext cx="3505200" cy="8397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304800" y="838200"/>
            <a:ext cx="8229600" cy="582486"/>
          </a:xfrm>
        </p:spPr>
        <p:txBody>
          <a:bodyPr>
            <a:normAutofit/>
          </a:bodyPr>
          <a:lstStyle/>
          <a:p>
            <a:pPr algn="l"/>
            <a:r>
              <a:rPr lang="en-US" altLang="zh-TW" sz="2400" b="1" dirty="0" smtClean="0">
                <a:solidFill>
                  <a:srgbClr val="FFC000"/>
                </a:solidFill>
                <a:latin typeface="Candara" panose="020E0502030303020204" pitchFamily="34" charset="0"/>
              </a:rPr>
              <a:t>AP </a:t>
            </a:r>
            <a:r>
              <a:rPr lang="en-US" altLang="zh-TW" sz="2400" b="1" dirty="0">
                <a:solidFill>
                  <a:srgbClr val="FFC000"/>
                </a:solidFill>
                <a:latin typeface="Candara" panose="020E0502030303020204" pitchFamily="34" charset="0"/>
              </a:rPr>
              <a:t>Trigger</a:t>
            </a:r>
          </a:p>
        </p:txBody>
      </p:sp>
      <p:sp>
        <p:nvSpPr>
          <p:cNvPr id="10"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Trigger</a:t>
            </a:r>
            <a:endParaRPr lang="en-US" altLang="zh-TW"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13976280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393" y="1066800"/>
            <a:ext cx="8232648" cy="4572000"/>
          </a:xfrm>
        </p:spPr>
        <p:txBody>
          <a:bodyPr>
            <a:normAutofit/>
          </a:bodyPr>
          <a:lstStyle/>
          <a:p>
            <a:pPr algn="just">
              <a:spcBef>
                <a:spcPts val="600"/>
              </a:spcBef>
              <a:spcAft>
                <a:spcPts val="600"/>
              </a:spcAft>
            </a:pPr>
            <a:endParaRPr lang="en-IN" sz="2400" dirty="0">
              <a:latin typeface="Candara" panose="020E0502030303020204" pitchFamily="34" charset="0"/>
            </a:endParaRPr>
          </a:p>
          <a:p>
            <a:pPr algn="just">
              <a:spcBef>
                <a:spcPts val="600"/>
              </a:spcBef>
              <a:spcAft>
                <a:spcPts val="600"/>
              </a:spcAft>
            </a:pPr>
            <a:r>
              <a:rPr lang="en-IN" sz="2400" dirty="0" smtClean="0">
                <a:latin typeface="Candara" panose="020E0502030303020204" pitchFamily="34" charset="0"/>
              </a:rPr>
              <a:t>Accurate timing -- must </a:t>
            </a:r>
            <a:r>
              <a:rPr lang="en-IN" sz="2400" dirty="0">
                <a:latin typeface="Candara" panose="020E0502030303020204" pitchFamily="34" charset="0"/>
              </a:rPr>
              <a:t>to give full benefit </a:t>
            </a:r>
            <a:r>
              <a:rPr lang="en-IN" sz="2400" dirty="0" smtClean="0">
                <a:latin typeface="Candara" panose="020E0502030303020204" pitchFamily="34" charset="0"/>
              </a:rPr>
              <a:t>of augmentation </a:t>
            </a:r>
            <a:r>
              <a:rPr lang="en-IN" sz="2400" dirty="0">
                <a:latin typeface="Candara" panose="020E0502030303020204" pitchFamily="34" charset="0"/>
              </a:rPr>
              <a:t>to the patient </a:t>
            </a:r>
          </a:p>
          <a:p>
            <a:pPr algn="just">
              <a:spcBef>
                <a:spcPts val="600"/>
              </a:spcBef>
              <a:spcAft>
                <a:spcPts val="600"/>
              </a:spcAft>
            </a:pPr>
            <a:r>
              <a:rPr lang="en-IN" sz="2400" dirty="0" smtClean="0">
                <a:latin typeface="Candara" panose="020E0502030303020204" pitchFamily="34" charset="0"/>
              </a:rPr>
              <a:t>Incorrect </a:t>
            </a:r>
            <a:r>
              <a:rPr lang="en-IN" sz="2400" dirty="0">
                <a:latin typeface="Candara" panose="020E0502030303020204" pitchFamily="34" charset="0"/>
              </a:rPr>
              <a:t>timing </a:t>
            </a:r>
            <a:r>
              <a:rPr lang="en-IN" sz="2400" dirty="0" smtClean="0">
                <a:latin typeface="Candara" panose="020E0502030303020204" pitchFamily="34" charset="0"/>
              </a:rPr>
              <a:t>– increase workload to heart </a:t>
            </a:r>
            <a:endParaRPr lang="en-IN" sz="2400" dirty="0">
              <a:latin typeface="Candara" panose="020E0502030303020204" pitchFamily="34" charset="0"/>
            </a:endParaRPr>
          </a:p>
          <a:p>
            <a:pPr algn="just">
              <a:spcBef>
                <a:spcPts val="600"/>
              </a:spcBef>
              <a:spcAft>
                <a:spcPts val="600"/>
              </a:spcAft>
            </a:pPr>
            <a:r>
              <a:rPr lang="en-IN" sz="2400" dirty="0" smtClean="0">
                <a:latin typeface="Candara" panose="020E0502030303020204" pitchFamily="34" charset="0"/>
              </a:rPr>
              <a:t>Timed </a:t>
            </a:r>
            <a:r>
              <a:rPr lang="en-IN" sz="2400" dirty="0">
                <a:latin typeface="Candara" panose="020E0502030303020204" pitchFamily="34" charset="0"/>
              </a:rPr>
              <a:t>by comparing the arterial pressure waveform while the balloon is augmented with the cardiac cycle </a:t>
            </a:r>
          </a:p>
          <a:p>
            <a:pPr algn="just">
              <a:spcBef>
                <a:spcPts val="600"/>
              </a:spcBef>
              <a:spcAft>
                <a:spcPts val="600"/>
              </a:spcAft>
            </a:pPr>
            <a:r>
              <a:rPr lang="en-IN" sz="2400" dirty="0" smtClean="0">
                <a:latin typeface="Candara" panose="020E0502030303020204" pitchFamily="34" charset="0"/>
              </a:rPr>
              <a:t>A </a:t>
            </a:r>
            <a:r>
              <a:rPr lang="en-IN" sz="2400" dirty="0">
                <a:latin typeface="Candara" panose="020E0502030303020204" pitchFamily="34" charset="0"/>
              </a:rPr>
              <a:t>good arterial trace is essential for proper timing to occur </a:t>
            </a:r>
          </a:p>
          <a:p>
            <a:pPr algn="just">
              <a:spcBef>
                <a:spcPts val="600"/>
              </a:spcBef>
              <a:spcAft>
                <a:spcPts val="600"/>
              </a:spcAft>
            </a:pPr>
            <a:r>
              <a:rPr lang="en-IN" sz="2400" dirty="0" smtClean="0">
                <a:latin typeface="Candara" panose="020E0502030303020204" pitchFamily="34" charset="0"/>
              </a:rPr>
              <a:t>Timing </a:t>
            </a:r>
            <a:r>
              <a:rPr lang="en-IN" sz="2400" dirty="0">
                <a:latin typeface="Candara" panose="020E0502030303020204" pitchFamily="34" charset="0"/>
              </a:rPr>
              <a:t>should be checked on a 1:2 or 1:3 </a:t>
            </a:r>
            <a:r>
              <a:rPr lang="en-IN" sz="2400" dirty="0" smtClean="0">
                <a:latin typeface="Candara" panose="020E0502030303020204" pitchFamily="34" charset="0"/>
              </a:rPr>
              <a:t>ratio. </a:t>
            </a:r>
            <a:endParaRPr lang="en-IN" sz="2400" dirty="0">
              <a:latin typeface="Candara" panose="020E0502030303020204" pitchFamily="34" charset="0"/>
            </a:endParaRP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sz="2800" b="1" dirty="0" err="1">
                <a:solidFill>
                  <a:srgbClr val="FFFF00"/>
                </a:solidFill>
                <a:latin typeface="Candara" panose="020E0502030303020204" pitchFamily="34" charset="0"/>
              </a:rPr>
              <a:t>Counterpulsation</a:t>
            </a:r>
            <a:r>
              <a:rPr lang="en-IN" sz="2800" b="1" dirty="0">
                <a:solidFill>
                  <a:srgbClr val="FFFF00"/>
                </a:solidFill>
                <a:latin typeface="Candara" panose="020E0502030303020204" pitchFamily="34" charset="0"/>
              </a:rPr>
              <a:t> </a:t>
            </a:r>
            <a:r>
              <a:rPr lang="en-IN" sz="2800" b="1" dirty="0" smtClean="0">
                <a:solidFill>
                  <a:srgbClr val="FFFF00"/>
                </a:solidFill>
                <a:latin typeface="Candara" panose="020E0502030303020204" pitchFamily="34" charset="0"/>
              </a:rPr>
              <a:t>Timing</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3605300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066800"/>
            <a:ext cx="8001000" cy="5257800"/>
          </a:xfrm>
        </p:spPr>
        <p:txBody>
          <a:bodyPr>
            <a:normAutofit/>
          </a:bodyPr>
          <a:lstStyle/>
          <a:p>
            <a:pPr marL="0" indent="0">
              <a:lnSpc>
                <a:spcPct val="150000"/>
              </a:lnSpc>
              <a:spcBef>
                <a:spcPts val="0"/>
              </a:spcBef>
              <a:buNone/>
            </a:pPr>
            <a:r>
              <a:rPr lang="en-IN" sz="2200" b="1" dirty="0">
                <a:latin typeface="Candara" panose="020E0502030303020204" pitchFamily="34" charset="0"/>
              </a:rPr>
              <a:t>Inflation: </a:t>
            </a:r>
            <a:endParaRPr lang="en-IN" sz="2200" dirty="0">
              <a:latin typeface="Candara" panose="020E0502030303020204" pitchFamily="34" charset="0"/>
            </a:endParaRPr>
          </a:p>
          <a:p>
            <a:pPr>
              <a:lnSpc>
                <a:spcPct val="150000"/>
              </a:lnSpc>
              <a:spcBef>
                <a:spcPts val="0"/>
              </a:spcBef>
            </a:pPr>
            <a:r>
              <a:rPr lang="en-IN" sz="2200" dirty="0" smtClean="0">
                <a:latin typeface="Candara" panose="020E0502030303020204" pitchFamily="34" charset="0"/>
              </a:rPr>
              <a:t>During </a:t>
            </a:r>
            <a:r>
              <a:rPr lang="en-IN" sz="2200" dirty="0">
                <a:latin typeface="Candara" panose="020E0502030303020204" pitchFamily="34" charset="0"/>
              </a:rPr>
              <a:t>diastole when the aortic valve closes and the left ventricle relaxes </a:t>
            </a:r>
          </a:p>
          <a:p>
            <a:pPr>
              <a:lnSpc>
                <a:spcPct val="150000"/>
              </a:lnSpc>
              <a:spcBef>
                <a:spcPts val="0"/>
              </a:spcBef>
            </a:pPr>
            <a:r>
              <a:rPr lang="en-IN" sz="2200" dirty="0" smtClean="0">
                <a:latin typeface="Candara" panose="020E0502030303020204" pitchFamily="34" charset="0"/>
              </a:rPr>
              <a:t>Blood </a:t>
            </a:r>
            <a:r>
              <a:rPr lang="en-IN" sz="2200" dirty="0">
                <a:latin typeface="Candara" panose="020E0502030303020204" pitchFamily="34" charset="0"/>
              </a:rPr>
              <a:t>is not being pumped forward by the heart, therefore with the balloon inflated at this time the flow of blood will not be impeded </a:t>
            </a:r>
          </a:p>
          <a:p>
            <a:pPr>
              <a:lnSpc>
                <a:spcPct val="150000"/>
              </a:lnSpc>
              <a:spcBef>
                <a:spcPts val="0"/>
              </a:spcBef>
            </a:pPr>
            <a:r>
              <a:rPr lang="en-IN" sz="2200" dirty="0" smtClean="0">
                <a:latin typeface="Candara" panose="020E0502030303020204" pitchFamily="34" charset="0"/>
              </a:rPr>
              <a:t>Aortic </a:t>
            </a:r>
            <a:r>
              <a:rPr lang="en-IN" sz="2200" dirty="0">
                <a:latin typeface="Candara" panose="020E0502030303020204" pitchFamily="34" charset="0"/>
              </a:rPr>
              <a:t>valve closure is represented on the arterial trace by the </a:t>
            </a:r>
            <a:r>
              <a:rPr lang="en-IN" sz="2200" dirty="0" err="1">
                <a:latin typeface="Candara" panose="020E0502030303020204" pitchFamily="34" charset="0"/>
              </a:rPr>
              <a:t>dicrotic</a:t>
            </a:r>
            <a:r>
              <a:rPr lang="en-IN" sz="2200" dirty="0">
                <a:latin typeface="Candara" panose="020E0502030303020204" pitchFamily="34" charset="0"/>
              </a:rPr>
              <a:t> notch </a:t>
            </a:r>
          </a:p>
          <a:p>
            <a:pPr>
              <a:lnSpc>
                <a:spcPct val="150000"/>
              </a:lnSpc>
              <a:spcBef>
                <a:spcPts val="0"/>
              </a:spcBef>
            </a:pPr>
            <a:r>
              <a:rPr lang="en-IN" sz="2200" dirty="0" smtClean="0">
                <a:latin typeface="Candara" panose="020E0502030303020204" pitchFamily="34" charset="0"/>
              </a:rPr>
              <a:t>Inflation </a:t>
            </a:r>
            <a:r>
              <a:rPr lang="en-IN" sz="2200" dirty="0">
                <a:latin typeface="Candara" panose="020E0502030303020204" pitchFamily="34" charset="0"/>
              </a:rPr>
              <a:t>of the balloon is timed to occur at the </a:t>
            </a:r>
            <a:r>
              <a:rPr lang="en-IN" sz="2200" dirty="0" err="1">
                <a:latin typeface="Candara" panose="020E0502030303020204" pitchFamily="34" charset="0"/>
              </a:rPr>
              <a:t>dicrotic</a:t>
            </a:r>
            <a:r>
              <a:rPr lang="en-IN" sz="2200" dirty="0">
                <a:latin typeface="Candara" panose="020E0502030303020204" pitchFamily="34" charset="0"/>
              </a:rPr>
              <a:t> notch on the arterial pressure </a:t>
            </a:r>
            <a:r>
              <a:rPr lang="en-IN" sz="2200" dirty="0" smtClean="0">
                <a:latin typeface="Candara" panose="020E0502030303020204" pitchFamily="34" charset="0"/>
              </a:rPr>
              <a:t>trace</a:t>
            </a:r>
            <a:endParaRPr lang="en-IN" sz="2200" dirty="0">
              <a:latin typeface="Candara" panose="020E0502030303020204" pitchFamily="34" charset="0"/>
            </a:endParaRP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sz="2800" b="1" dirty="0" err="1">
                <a:solidFill>
                  <a:srgbClr val="FFFF00"/>
                </a:solidFill>
                <a:latin typeface="Candara" panose="020E0502030303020204" pitchFamily="34" charset="0"/>
              </a:rPr>
              <a:t>Counterpulsation</a:t>
            </a:r>
            <a:r>
              <a:rPr lang="en-IN" sz="2800" b="1" dirty="0">
                <a:solidFill>
                  <a:srgbClr val="FFFF00"/>
                </a:solidFill>
                <a:latin typeface="Candara" panose="020E0502030303020204" pitchFamily="34" charset="0"/>
              </a:rPr>
              <a:t> </a:t>
            </a:r>
            <a:r>
              <a:rPr lang="en-IN" sz="2800" b="1" dirty="0" smtClean="0">
                <a:solidFill>
                  <a:srgbClr val="FFFF00"/>
                </a:solidFill>
                <a:latin typeface="Candara" panose="020E0502030303020204" pitchFamily="34" charset="0"/>
              </a:rPr>
              <a:t>Timing</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365029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066800"/>
            <a:ext cx="7851648" cy="4572000"/>
          </a:xfrm>
        </p:spPr>
        <p:txBody>
          <a:bodyPr>
            <a:normAutofit/>
          </a:bodyPr>
          <a:lstStyle/>
          <a:p>
            <a:pPr marL="0" indent="0">
              <a:lnSpc>
                <a:spcPct val="150000"/>
              </a:lnSpc>
              <a:spcBef>
                <a:spcPts val="600"/>
              </a:spcBef>
              <a:spcAft>
                <a:spcPts val="600"/>
              </a:spcAft>
              <a:buNone/>
            </a:pPr>
            <a:r>
              <a:rPr lang="en-IN" sz="2400" b="1" dirty="0">
                <a:latin typeface="Candara" panose="020E0502030303020204" pitchFamily="34" charset="0"/>
              </a:rPr>
              <a:t>Deflation: </a:t>
            </a:r>
            <a:endParaRPr lang="en-IN" sz="2400" dirty="0">
              <a:latin typeface="Candara" panose="020E0502030303020204" pitchFamily="34" charset="0"/>
            </a:endParaRPr>
          </a:p>
          <a:p>
            <a:pPr>
              <a:lnSpc>
                <a:spcPct val="150000"/>
              </a:lnSpc>
              <a:spcBef>
                <a:spcPts val="600"/>
              </a:spcBef>
              <a:spcAft>
                <a:spcPts val="600"/>
              </a:spcAft>
            </a:pPr>
            <a:r>
              <a:rPr lang="en-IN" sz="2400" dirty="0">
                <a:latin typeface="Candara" panose="020E0502030303020204" pitchFamily="34" charset="0"/>
              </a:rPr>
              <a:t>Deflation is timed to occur just before the next systole </a:t>
            </a:r>
          </a:p>
          <a:p>
            <a:pPr>
              <a:lnSpc>
                <a:spcPct val="150000"/>
              </a:lnSpc>
              <a:spcBef>
                <a:spcPts val="600"/>
              </a:spcBef>
              <a:spcAft>
                <a:spcPts val="600"/>
              </a:spcAft>
            </a:pPr>
            <a:r>
              <a:rPr lang="en-IN" sz="2400" dirty="0">
                <a:latin typeface="Candara" panose="020E0502030303020204" pitchFamily="34" charset="0"/>
              </a:rPr>
              <a:t>It is the depression of the balloon and the transfer back of helium into the console </a:t>
            </a:r>
          </a:p>
          <a:p>
            <a:pPr>
              <a:lnSpc>
                <a:spcPct val="150000"/>
              </a:lnSpc>
              <a:spcBef>
                <a:spcPts val="600"/>
              </a:spcBef>
              <a:spcAft>
                <a:spcPts val="600"/>
              </a:spcAft>
            </a:pPr>
            <a:r>
              <a:rPr lang="en-IN" sz="2400" dirty="0">
                <a:latin typeface="Candara" panose="020E0502030303020204" pitchFamily="34" charset="0"/>
              </a:rPr>
              <a:t>Can be seen on the IABP monitor as half way down the down slope after the </a:t>
            </a:r>
            <a:r>
              <a:rPr lang="en-IN" sz="2400" dirty="0" err="1">
                <a:latin typeface="Candara" panose="020E0502030303020204" pitchFamily="34" charset="0"/>
              </a:rPr>
              <a:t>dicrotic</a:t>
            </a:r>
            <a:r>
              <a:rPr lang="en-IN" sz="2400" dirty="0">
                <a:latin typeface="Candara" panose="020E0502030303020204" pitchFamily="34" charset="0"/>
              </a:rPr>
              <a:t> notch, prior to the aortic valve opening </a:t>
            </a: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sz="2800" b="1" dirty="0" err="1">
                <a:solidFill>
                  <a:srgbClr val="FFFF00"/>
                </a:solidFill>
                <a:latin typeface="Candara" panose="020E0502030303020204" pitchFamily="34" charset="0"/>
              </a:rPr>
              <a:t>Counterpulsation</a:t>
            </a:r>
            <a:r>
              <a:rPr lang="en-IN" sz="2800" b="1" dirty="0">
                <a:solidFill>
                  <a:srgbClr val="FFFF00"/>
                </a:solidFill>
                <a:latin typeface="Candara" panose="020E0502030303020204" pitchFamily="34" charset="0"/>
              </a:rPr>
              <a:t> </a:t>
            </a:r>
            <a:r>
              <a:rPr lang="en-IN" sz="2800" b="1" dirty="0" smtClean="0">
                <a:solidFill>
                  <a:srgbClr val="FFFF00"/>
                </a:solidFill>
                <a:latin typeface="Candara" panose="020E0502030303020204" pitchFamily="34" charset="0"/>
              </a:rPr>
              <a:t>Timing</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4048835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IABP1a"/>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359682" y="1143000"/>
            <a:ext cx="855571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sz="2800" b="1" dirty="0" err="1">
                <a:solidFill>
                  <a:srgbClr val="FFFF00"/>
                </a:solidFill>
                <a:latin typeface="Candara" panose="020E0502030303020204" pitchFamily="34" charset="0"/>
              </a:rPr>
              <a:t>Counterpulsation</a:t>
            </a:r>
            <a:r>
              <a:rPr lang="en-IN" sz="2800" b="1" dirty="0">
                <a:solidFill>
                  <a:srgbClr val="FFFF00"/>
                </a:solidFill>
                <a:latin typeface="Candara" panose="020E0502030303020204" pitchFamily="34" charset="0"/>
              </a:rPr>
              <a:t> </a:t>
            </a:r>
            <a:r>
              <a:rPr lang="en-IN" sz="2800" b="1" dirty="0" smtClean="0">
                <a:solidFill>
                  <a:srgbClr val="FFFF00"/>
                </a:solidFill>
                <a:latin typeface="Candara" panose="020E0502030303020204" pitchFamily="34" charset="0"/>
              </a:rPr>
              <a:t>Timing</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3059444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IN"/>
          </a:p>
        </p:txBody>
      </p:sp>
      <p:pic>
        <p:nvPicPr>
          <p:cNvPr id="4" name="Picture 4" descr="IABP1b"/>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1000" y="1066800"/>
            <a:ext cx="83820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sz="2800" b="1" dirty="0" err="1">
                <a:solidFill>
                  <a:srgbClr val="FFFF00"/>
                </a:solidFill>
                <a:latin typeface="Candara" panose="020E0502030303020204" pitchFamily="34" charset="0"/>
              </a:rPr>
              <a:t>Counterpulsation</a:t>
            </a:r>
            <a:r>
              <a:rPr lang="en-IN" sz="2800" b="1" dirty="0">
                <a:solidFill>
                  <a:srgbClr val="FFFF00"/>
                </a:solidFill>
                <a:latin typeface="Candara" panose="020E0502030303020204" pitchFamily="34" charset="0"/>
              </a:rPr>
              <a:t> </a:t>
            </a:r>
            <a:r>
              <a:rPr lang="en-IN" sz="2800" b="1" dirty="0" smtClean="0">
                <a:solidFill>
                  <a:srgbClr val="FFFF00"/>
                </a:solidFill>
                <a:latin typeface="Candara" panose="020E0502030303020204" pitchFamily="34" charset="0"/>
              </a:rPr>
              <a:t>Timing</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616095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1999" y="1219200"/>
            <a:ext cx="7772401" cy="3733800"/>
          </a:xfrm>
          <a:prstGeom prst="rect">
            <a:avLst/>
          </a:prstGeom>
        </p:spPr>
      </p:pic>
      <p:sp>
        <p:nvSpPr>
          <p:cNvPr id="11" name="Rectangle 10"/>
          <p:cNvSpPr/>
          <p:nvPr/>
        </p:nvSpPr>
        <p:spPr>
          <a:xfrm>
            <a:off x="2228628" y="5159514"/>
            <a:ext cx="4572000" cy="707886"/>
          </a:xfrm>
          <a:prstGeom prst="rect">
            <a:avLst/>
          </a:prstGeom>
        </p:spPr>
        <p:txBody>
          <a:bodyPr>
            <a:spAutoFit/>
          </a:bodyPr>
          <a:lstStyle/>
          <a:p>
            <a:pPr algn="ctr"/>
            <a:r>
              <a:rPr lang="en-IN" sz="2000" dirty="0" smtClean="0">
                <a:solidFill>
                  <a:srgbClr val="00FF00"/>
                </a:solidFill>
                <a:latin typeface="Candara" panose="020E0502030303020204" pitchFamily="34" charset="0"/>
              </a:rPr>
              <a:t>1:1 </a:t>
            </a:r>
            <a:r>
              <a:rPr lang="en-IN" sz="2000" dirty="0">
                <a:solidFill>
                  <a:srgbClr val="00FF00"/>
                </a:solidFill>
                <a:latin typeface="Candara" panose="020E0502030303020204" pitchFamily="34" charset="0"/>
              </a:rPr>
              <a:t>frequency: balloon inflates every beat </a:t>
            </a:r>
          </a:p>
          <a:p>
            <a:pPr algn="ctr"/>
            <a:r>
              <a:rPr lang="en-IN" sz="2000" dirty="0" smtClean="0">
                <a:solidFill>
                  <a:srgbClr val="00FF00"/>
                </a:solidFill>
                <a:latin typeface="Candara" panose="020E0502030303020204" pitchFamily="34" charset="0"/>
              </a:rPr>
              <a:t>Provides </a:t>
            </a:r>
            <a:r>
              <a:rPr lang="en-IN" sz="2000" dirty="0">
                <a:solidFill>
                  <a:srgbClr val="00FF00"/>
                </a:solidFill>
                <a:latin typeface="Candara" panose="020E0502030303020204" pitchFamily="34" charset="0"/>
              </a:rPr>
              <a:t>maximum augmentation </a:t>
            </a:r>
          </a:p>
        </p:txBody>
      </p:sp>
      <p:sp>
        <p:nvSpPr>
          <p:cNvPr id="12"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sz="2800" b="1" dirty="0" err="1">
                <a:solidFill>
                  <a:srgbClr val="FFFF00"/>
                </a:solidFill>
                <a:latin typeface="Candara" panose="020E0502030303020204" pitchFamily="34" charset="0"/>
              </a:rPr>
              <a:t>Counterpulsation</a:t>
            </a:r>
            <a:r>
              <a:rPr lang="en-IN" sz="2800" b="1" dirty="0">
                <a:solidFill>
                  <a:srgbClr val="FFFF00"/>
                </a:solidFill>
                <a:latin typeface="Candara" panose="020E0502030303020204" pitchFamily="34" charset="0"/>
              </a:rPr>
              <a:t> </a:t>
            </a:r>
            <a:r>
              <a:rPr lang="en-IN" sz="2800" b="1" dirty="0" smtClean="0">
                <a:solidFill>
                  <a:srgbClr val="FFFF00"/>
                </a:solidFill>
                <a:latin typeface="Candara" panose="020E0502030303020204" pitchFamily="34" charset="0"/>
              </a:rPr>
              <a:t>Timing</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69047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5800" y="1143000"/>
            <a:ext cx="7772399"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752600" y="5080337"/>
            <a:ext cx="5562600" cy="1015663"/>
          </a:xfrm>
          <a:prstGeom prst="rect">
            <a:avLst/>
          </a:prstGeom>
        </p:spPr>
        <p:txBody>
          <a:bodyPr wrap="square">
            <a:spAutoFit/>
          </a:bodyPr>
          <a:lstStyle/>
          <a:p>
            <a:pPr algn="ctr"/>
            <a:r>
              <a:rPr lang="en-IN" sz="2000" dirty="0" smtClean="0">
                <a:solidFill>
                  <a:srgbClr val="00FF00"/>
                </a:solidFill>
                <a:latin typeface="Candara" panose="020E0502030303020204" pitchFamily="34" charset="0"/>
              </a:rPr>
              <a:t>1:2 </a:t>
            </a:r>
            <a:r>
              <a:rPr lang="en-IN" sz="2000" dirty="0">
                <a:solidFill>
                  <a:srgbClr val="00FF00"/>
                </a:solidFill>
                <a:latin typeface="Candara" panose="020E0502030303020204" pitchFamily="34" charset="0"/>
              </a:rPr>
              <a:t>frequency: balloon inflates/augments every 2nd beat </a:t>
            </a:r>
          </a:p>
          <a:p>
            <a:pPr algn="ctr"/>
            <a:r>
              <a:rPr lang="en-IN" sz="2000" dirty="0" smtClean="0">
                <a:solidFill>
                  <a:srgbClr val="00FF00"/>
                </a:solidFill>
                <a:latin typeface="Candara" panose="020E0502030303020204" pitchFamily="34" charset="0"/>
              </a:rPr>
              <a:t>Utilised </a:t>
            </a:r>
            <a:r>
              <a:rPr lang="en-IN" sz="2000" dirty="0">
                <a:solidFill>
                  <a:srgbClr val="00FF00"/>
                </a:solidFill>
                <a:latin typeface="Candara" panose="020E0502030303020204" pitchFamily="34" charset="0"/>
              </a:rPr>
              <a:t>for weaning and checking timing </a:t>
            </a:r>
          </a:p>
        </p:txBody>
      </p:sp>
      <p:sp>
        <p:nvSpPr>
          <p:cNvPr id="6"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sz="2800" b="1" dirty="0" err="1">
                <a:solidFill>
                  <a:srgbClr val="FFFF00"/>
                </a:solidFill>
                <a:latin typeface="Candara" panose="020E0502030303020204" pitchFamily="34" charset="0"/>
              </a:rPr>
              <a:t>Counterpulsation</a:t>
            </a:r>
            <a:r>
              <a:rPr lang="en-IN" sz="2800" b="1" dirty="0">
                <a:solidFill>
                  <a:srgbClr val="FFFF00"/>
                </a:solidFill>
                <a:latin typeface="Candara" panose="020E0502030303020204" pitchFamily="34" charset="0"/>
              </a:rPr>
              <a:t> </a:t>
            </a:r>
            <a:r>
              <a:rPr lang="en-IN" sz="2800" b="1" dirty="0" smtClean="0">
                <a:solidFill>
                  <a:srgbClr val="FFFF00"/>
                </a:solidFill>
                <a:latin typeface="Candara" panose="020E0502030303020204" pitchFamily="34" charset="0"/>
              </a:rPr>
              <a:t>Timing</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3922297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38200" y="1066800"/>
            <a:ext cx="7352856"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057400" y="5004137"/>
            <a:ext cx="5257800" cy="1015663"/>
          </a:xfrm>
          <a:prstGeom prst="rect">
            <a:avLst/>
          </a:prstGeom>
        </p:spPr>
        <p:txBody>
          <a:bodyPr wrap="square">
            <a:spAutoFit/>
          </a:bodyPr>
          <a:lstStyle/>
          <a:p>
            <a:pPr algn="ctr"/>
            <a:r>
              <a:rPr lang="en-IN" sz="2000" dirty="0" smtClean="0">
                <a:solidFill>
                  <a:srgbClr val="00FF00"/>
                </a:solidFill>
                <a:latin typeface="Candara" panose="020E0502030303020204" pitchFamily="34" charset="0"/>
              </a:rPr>
              <a:t>1:3 </a:t>
            </a:r>
            <a:r>
              <a:rPr lang="en-IN" sz="2000" dirty="0">
                <a:solidFill>
                  <a:srgbClr val="00FF00"/>
                </a:solidFill>
                <a:latin typeface="Candara" panose="020E0502030303020204" pitchFamily="34" charset="0"/>
              </a:rPr>
              <a:t>frequency: balloon inflates / augments every third beat </a:t>
            </a:r>
          </a:p>
          <a:p>
            <a:pPr algn="ctr"/>
            <a:r>
              <a:rPr lang="en-IN" sz="2000" dirty="0" smtClean="0">
                <a:solidFill>
                  <a:srgbClr val="00FF00"/>
                </a:solidFill>
                <a:latin typeface="Candara" panose="020E0502030303020204" pitchFamily="34" charset="0"/>
              </a:rPr>
              <a:t>Utilised </a:t>
            </a:r>
            <a:r>
              <a:rPr lang="en-IN" sz="2000" dirty="0">
                <a:solidFill>
                  <a:srgbClr val="00FF00"/>
                </a:solidFill>
                <a:latin typeface="Candara" panose="020E0502030303020204" pitchFamily="34" charset="0"/>
              </a:rPr>
              <a:t>for weaning </a:t>
            </a:r>
          </a:p>
        </p:txBody>
      </p:sp>
      <p:sp>
        <p:nvSpPr>
          <p:cNvPr id="7"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sz="2800" b="1" dirty="0" err="1">
                <a:solidFill>
                  <a:srgbClr val="FFFF00"/>
                </a:solidFill>
                <a:latin typeface="Candara" panose="020E0502030303020204" pitchFamily="34" charset="0"/>
              </a:rPr>
              <a:t>Counterpulsation</a:t>
            </a:r>
            <a:r>
              <a:rPr lang="en-IN" sz="2800" b="1" dirty="0">
                <a:solidFill>
                  <a:srgbClr val="FFFF00"/>
                </a:solidFill>
                <a:latin typeface="Candara" panose="020E0502030303020204" pitchFamily="34" charset="0"/>
              </a:rPr>
              <a:t> </a:t>
            </a:r>
            <a:r>
              <a:rPr lang="en-IN" sz="2800" b="1" dirty="0" smtClean="0">
                <a:solidFill>
                  <a:srgbClr val="FFFF00"/>
                </a:solidFill>
                <a:latin typeface="Candara" panose="020E0502030303020204" pitchFamily="34" charset="0"/>
              </a:rPr>
              <a:t>Timing</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577615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4" descr="IABP2"/>
          <p:cNvPicPr>
            <a:picLocks noChangeAspect="1" noChangeArrowheads="1"/>
          </p:cNvPicPr>
          <p:nvPr/>
        </p:nvPicPr>
        <p:blipFill>
          <a:blip r:embed="rId3">
            <a:extLst>
              <a:ext uri="{28A0092B-C50C-407E-A947-70E740481C1C}">
                <a14:useLocalDpi xmlns:a14="http://schemas.microsoft.com/office/drawing/2010/main" val="0"/>
              </a:ext>
            </a:extLst>
          </a:blip>
          <a:srcRect l="36208"/>
          <a:stretch>
            <a:fillRect/>
          </a:stretch>
        </p:blipFill>
        <p:spPr bwMode="auto">
          <a:xfrm>
            <a:off x="645763" y="914400"/>
            <a:ext cx="7772400" cy="495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228600"/>
            <a:ext cx="3657600" cy="400110"/>
          </a:xfrm>
          <a:prstGeom prst="rect">
            <a:avLst/>
          </a:prstGeom>
          <a:noFill/>
        </p:spPr>
        <p:txBody>
          <a:bodyPr wrap="square" rtlCol="0">
            <a:spAutoFit/>
          </a:bodyPr>
          <a:lstStyle/>
          <a:p>
            <a:r>
              <a:rPr lang="en-IN" sz="2000" b="1" dirty="0" smtClean="0">
                <a:solidFill>
                  <a:srgbClr val="00FF00"/>
                </a:solidFill>
              </a:rPr>
              <a:t>Timing : Troubleshooting</a:t>
            </a:r>
            <a:endParaRPr lang="en-IN" sz="2000" b="1" dirty="0">
              <a:solidFill>
                <a:srgbClr val="00FF00"/>
              </a:solidFill>
            </a:endParaRPr>
          </a:p>
        </p:txBody>
      </p:sp>
    </p:spTree>
    <p:extLst>
      <p:ext uri="{BB962C8B-B14F-4D97-AF65-F5344CB8AC3E}">
        <p14:creationId xmlns:p14="http://schemas.microsoft.com/office/powerpoint/2010/main" val="4248603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543800" cy="533400"/>
          </a:xfrm>
        </p:spPr>
        <p:txBody>
          <a:bodyPr>
            <a:normAutofit fontScale="90000"/>
          </a:bodyPr>
          <a:lstStyle/>
          <a:p>
            <a:pPr algn="l"/>
            <a:r>
              <a:rPr lang="en-IN" sz="3200" b="1" dirty="0" smtClean="0">
                <a:solidFill>
                  <a:srgbClr val="FFFF00"/>
                </a:solidFill>
                <a:latin typeface="Candara" panose="020E0502030303020204" pitchFamily="34" charset="0"/>
              </a:rPr>
              <a:t>IABP</a:t>
            </a:r>
            <a:endParaRPr lang="en-IN" sz="3200" b="1" dirty="0">
              <a:solidFill>
                <a:srgbClr val="FFFF00"/>
              </a:solidFill>
              <a:latin typeface="Candara" panose="020E0502030303020204" pitchFamily="34" charset="0"/>
            </a:endParaRPr>
          </a:p>
        </p:txBody>
      </p:sp>
      <p:sp>
        <p:nvSpPr>
          <p:cNvPr id="3" name="Content Placeholder 2"/>
          <p:cNvSpPr>
            <a:spLocks noGrp="1"/>
          </p:cNvSpPr>
          <p:nvPr>
            <p:ph sz="quarter" idx="1"/>
          </p:nvPr>
        </p:nvSpPr>
        <p:spPr>
          <a:xfrm>
            <a:off x="381000" y="838200"/>
            <a:ext cx="8229600" cy="5410200"/>
          </a:xfrm>
        </p:spPr>
        <p:txBody>
          <a:bodyPr>
            <a:noAutofit/>
          </a:bodyPr>
          <a:lstStyle/>
          <a:p>
            <a:pPr marL="18288" indent="0" algn="just">
              <a:spcBef>
                <a:spcPts val="1200"/>
              </a:spcBef>
              <a:spcAft>
                <a:spcPts val="1200"/>
              </a:spcAft>
              <a:buNone/>
            </a:pPr>
            <a:r>
              <a:rPr lang="en-US" sz="2200" b="1" dirty="0">
                <a:solidFill>
                  <a:srgbClr val="00B0F0"/>
                </a:solidFill>
                <a:effectLst/>
                <a:latin typeface="Candara" panose="020E0502030303020204" pitchFamily="34" charset="0"/>
              </a:rPr>
              <a:t>Historical </a:t>
            </a:r>
            <a:r>
              <a:rPr lang="en-US" sz="2200" b="1" dirty="0" smtClean="0">
                <a:solidFill>
                  <a:srgbClr val="00B0F0"/>
                </a:solidFill>
                <a:effectLst/>
                <a:latin typeface="Candara" panose="020E0502030303020204" pitchFamily="34" charset="0"/>
              </a:rPr>
              <a:t>Perspective</a:t>
            </a:r>
          </a:p>
          <a:p>
            <a:pPr algn="just">
              <a:spcBef>
                <a:spcPts val="1200"/>
              </a:spcBef>
              <a:spcAft>
                <a:spcPts val="1200"/>
              </a:spcAft>
            </a:pPr>
            <a:r>
              <a:rPr lang="en-US" sz="2200" dirty="0" smtClean="0">
                <a:effectLst/>
                <a:latin typeface="Candara" panose="020E0502030303020204" pitchFamily="34" charset="0"/>
              </a:rPr>
              <a:t>1958--Harken</a:t>
            </a:r>
            <a:r>
              <a:rPr lang="en-US" sz="2200" dirty="0">
                <a:effectLst/>
                <a:latin typeface="Candara" panose="020E0502030303020204" pitchFamily="34" charset="0"/>
              </a:rPr>
              <a:t>: </a:t>
            </a:r>
            <a:r>
              <a:rPr lang="en-US" sz="2200" dirty="0" smtClean="0">
                <a:effectLst/>
                <a:latin typeface="Candara" panose="020E0502030303020204" pitchFamily="34" charset="0"/>
              </a:rPr>
              <a:t>Concept of diastolic </a:t>
            </a:r>
            <a:r>
              <a:rPr lang="en-US" sz="2200" dirty="0">
                <a:effectLst/>
                <a:latin typeface="Candara" panose="020E0502030303020204" pitchFamily="34" charset="0"/>
              </a:rPr>
              <a:t>augmentation and </a:t>
            </a:r>
            <a:r>
              <a:rPr lang="en-US" sz="2200" dirty="0" err="1">
                <a:effectLst/>
                <a:latin typeface="Candara" panose="020E0502030303020204" pitchFamily="34" charset="0"/>
              </a:rPr>
              <a:t>counterpulsation</a:t>
            </a:r>
            <a:r>
              <a:rPr lang="en-US" sz="2200" dirty="0">
                <a:effectLst/>
                <a:latin typeface="Candara" panose="020E0502030303020204" pitchFamily="34" charset="0"/>
              </a:rPr>
              <a:t> to treat LV failure</a:t>
            </a:r>
          </a:p>
          <a:p>
            <a:pPr algn="just">
              <a:spcBef>
                <a:spcPts val="1200"/>
              </a:spcBef>
              <a:spcAft>
                <a:spcPts val="1200"/>
              </a:spcAft>
            </a:pPr>
            <a:r>
              <a:rPr lang="en-US" sz="2200" dirty="0" smtClean="0">
                <a:effectLst/>
                <a:latin typeface="Candara" panose="020E0502030303020204" pitchFamily="34" charset="0"/>
              </a:rPr>
              <a:t>1962--</a:t>
            </a:r>
            <a:r>
              <a:rPr lang="en-US" sz="2200" dirty="0" err="1" smtClean="0">
                <a:effectLst/>
                <a:latin typeface="Candara" panose="020E0502030303020204" pitchFamily="34" charset="0"/>
              </a:rPr>
              <a:t>Moulopoulus</a:t>
            </a:r>
            <a:r>
              <a:rPr lang="en-US" sz="2200" dirty="0">
                <a:effectLst/>
                <a:latin typeface="Candara" panose="020E0502030303020204" pitchFamily="34" charset="0"/>
              </a:rPr>
              <a:t>: From Cleveland clinic, developed an experimental (IAB) whose inflation and deflation were timed to cardiac cycle</a:t>
            </a:r>
          </a:p>
          <a:p>
            <a:pPr algn="just">
              <a:spcBef>
                <a:spcPts val="1200"/>
              </a:spcBef>
              <a:spcAft>
                <a:spcPts val="1200"/>
              </a:spcAft>
            </a:pPr>
            <a:r>
              <a:rPr lang="en-US" sz="2200" dirty="0" smtClean="0">
                <a:effectLst/>
                <a:latin typeface="Candara" panose="020E0502030303020204" pitchFamily="34" charset="0"/>
              </a:rPr>
              <a:t>1968--</a:t>
            </a:r>
            <a:r>
              <a:rPr lang="en-US" sz="2200" dirty="0" err="1" smtClean="0">
                <a:effectLst/>
                <a:latin typeface="Candara" panose="020E0502030303020204" pitchFamily="34" charset="0"/>
              </a:rPr>
              <a:t>Kantrowitz</a:t>
            </a:r>
            <a:r>
              <a:rPr lang="en-US" sz="2200" dirty="0">
                <a:effectLst/>
                <a:latin typeface="Candara" panose="020E0502030303020204" pitchFamily="34" charset="0"/>
              </a:rPr>
              <a:t>: Introduce the (IAB) to the clinical practice in patient with post-infarction cardiogenic </a:t>
            </a:r>
            <a:r>
              <a:rPr lang="en-US" sz="2200" dirty="0" smtClean="0">
                <a:effectLst/>
                <a:latin typeface="Candara" panose="020E0502030303020204" pitchFamily="34" charset="0"/>
              </a:rPr>
              <a:t>shock</a:t>
            </a:r>
          </a:p>
          <a:p>
            <a:pPr algn="just">
              <a:spcBef>
                <a:spcPts val="1200"/>
              </a:spcBef>
              <a:spcAft>
                <a:spcPts val="1200"/>
              </a:spcAft>
            </a:pPr>
            <a:r>
              <a:rPr lang="en-US" sz="2200" dirty="0" smtClean="0">
                <a:effectLst/>
                <a:latin typeface="Candara" panose="020E0502030303020204" pitchFamily="34" charset="0"/>
              </a:rPr>
              <a:t>Earlier IABP devices – </a:t>
            </a:r>
            <a:r>
              <a:rPr lang="en-US" sz="2200" dirty="0">
                <a:effectLst/>
                <a:latin typeface="Candara" panose="020E0502030303020204" pitchFamily="34" charset="0"/>
              </a:rPr>
              <a:t>B</a:t>
            </a:r>
            <a:r>
              <a:rPr lang="en-US" sz="2200" dirty="0" smtClean="0">
                <a:effectLst/>
                <a:latin typeface="Candara" panose="020E0502030303020204" pitchFamily="34" charset="0"/>
              </a:rPr>
              <a:t>ig, needed to be inserted via surgical method and manual</a:t>
            </a:r>
          </a:p>
          <a:p>
            <a:pPr algn="just">
              <a:spcBef>
                <a:spcPts val="1200"/>
              </a:spcBef>
              <a:spcAft>
                <a:spcPts val="1200"/>
              </a:spcAft>
            </a:pPr>
            <a:r>
              <a:rPr lang="en-US" sz="2200" dirty="0" smtClean="0">
                <a:effectLst/>
                <a:latin typeface="Candara" panose="020E0502030303020204" pitchFamily="34" charset="0"/>
              </a:rPr>
              <a:t>With advancement new devices – percutaneous, easy to operate and automated.</a:t>
            </a:r>
            <a:endParaRPr lang="en-US" sz="2200" dirty="0">
              <a:effectLst/>
              <a:latin typeface="Candara" panose="020E0502030303020204" pitchFamily="34" charset="0"/>
            </a:endParaRPr>
          </a:p>
        </p:txBody>
      </p:sp>
    </p:spTree>
    <p:extLst>
      <p:ext uri="{BB962C8B-B14F-4D97-AF65-F5344CB8AC3E}">
        <p14:creationId xmlns:p14="http://schemas.microsoft.com/office/powerpoint/2010/main" val="2081786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4" descr="IABP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1058863"/>
            <a:ext cx="8839200"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228600"/>
            <a:ext cx="3657600" cy="400110"/>
          </a:xfrm>
          <a:prstGeom prst="rect">
            <a:avLst/>
          </a:prstGeom>
          <a:noFill/>
        </p:spPr>
        <p:txBody>
          <a:bodyPr wrap="square" rtlCol="0">
            <a:spAutoFit/>
          </a:bodyPr>
          <a:lstStyle/>
          <a:p>
            <a:r>
              <a:rPr lang="en-IN" sz="2000" b="1" dirty="0" smtClean="0">
                <a:solidFill>
                  <a:srgbClr val="00FF00"/>
                </a:solidFill>
              </a:rPr>
              <a:t>Timing : Troubleshooting</a:t>
            </a:r>
            <a:endParaRPr lang="en-IN" sz="2000" b="1" dirty="0">
              <a:solidFill>
                <a:srgbClr val="00FF00"/>
              </a:solidFill>
            </a:endParaRPr>
          </a:p>
        </p:txBody>
      </p:sp>
    </p:spTree>
    <p:extLst>
      <p:ext uri="{BB962C8B-B14F-4D97-AF65-F5344CB8AC3E}">
        <p14:creationId xmlns:p14="http://schemas.microsoft.com/office/powerpoint/2010/main" val="1276857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4" descr="IABP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7180"/>
          <a:stretch>
            <a:fillRect/>
          </a:stretch>
        </p:blipFill>
        <p:spPr bwMode="auto">
          <a:xfrm>
            <a:off x="609600" y="1104900"/>
            <a:ext cx="8001000" cy="4646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228600"/>
            <a:ext cx="3657600" cy="400110"/>
          </a:xfrm>
          <a:prstGeom prst="rect">
            <a:avLst/>
          </a:prstGeom>
          <a:noFill/>
        </p:spPr>
        <p:txBody>
          <a:bodyPr wrap="square" rtlCol="0">
            <a:spAutoFit/>
          </a:bodyPr>
          <a:lstStyle/>
          <a:p>
            <a:r>
              <a:rPr lang="en-IN" sz="2000" b="1" dirty="0" smtClean="0">
                <a:solidFill>
                  <a:srgbClr val="00FF00"/>
                </a:solidFill>
              </a:rPr>
              <a:t>Timing : Troubleshooting</a:t>
            </a:r>
            <a:endParaRPr lang="en-IN" sz="2000" b="1" dirty="0">
              <a:solidFill>
                <a:srgbClr val="00FF00"/>
              </a:solidFill>
            </a:endParaRPr>
          </a:p>
        </p:txBody>
      </p:sp>
    </p:spTree>
    <p:extLst>
      <p:ext uri="{BB962C8B-B14F-4D97-AF65-F5344CB8AC3E}">
        <p14:creationId xmlns:p14="http://schemas.microsoft.com/office/powerpoint/2010/main" val="3940784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4" descr="IABP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00" y="1412930"/>
            <a:ext cx="8915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228600"/>
            <a:ext cx="3657600" cy="400110"/>
          </a:xfrm>
          <a:prstGeom prst="rect">
            <a:avLst/>
          </a:prstGeom>
          <a:noFill/>
        </p:spPr>
        <p:txBody>
          <a:bodyPr wrap="square" rtlCol="0">
            <a:spAutoFit/>
          </a:bodyPr>
          <a:lstStyle/>
          <a:p>
            <a:r>
              <a:rPr lang="en-IN" sz="2000" b="1" dirty="0" smtClean="0">
                <a:solidFill>
                  <a:srgbClr val="00FF00"/>
                </a:solidFill>
              </a:rPr>
              <a:t>Timing : Troubleshooting</a:t>
            </a:r>
            <a:endParaRPr lang="en-IN" sz="2000" b="1" dirty="0">
              <a:solidFill>
                <a:srgbClr val="00FF00"/>
              </a:solidFill>
            </a:endParaRPr>
          </a:p>
        </p:txBody>
      </p:sp>
    </p:spTree>
    <p:extLst>
      <p:ext uri="{BB962C8B-B14F-4D97-AF65-F5344CB8AC3E}">
        <p14:creationId xmlns:p14="http://schemas.microsoft.com/office/powerpoint/2010/main" val="5446363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4" descr="IABP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6087" t="9866" b="14682"/>
          <a:stretch>
            <a:fillRect/>
          </a:stretch>
        </p:blipFill>
        <p:spPr bwMode="auto">
          <a:xfrm>
            <a:off x="381000" y="1042989"/>
            <a:ext cx="8382000"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228600"/>
            <a:ext cx="3657600" cy="400110"/>
          </a:xfrm>
          <a:prstGeom prst="rect">
            <a:avLst/>
          </a:prstGeom>
          <a:noFill/>
        </p:spPr>
        <p:txBody>
          <a:bodyPr wrap="square" rtlCol="0">
            <a:spAutoFit/>
          </a:bodyPr>
          <a:lstStyle/>
          <a:p>
            <a:r>
              <a:rPr lang="en-IN" sz="2000" b="1" dirty="0" smtClean="0">
                <a:solidFill>
                  <a:srgbClr val="00FF00"/>
                </a:solidFill>
              </a:rPr>
              <a:t>Timing : Troubleshooting</a:t>
            </a:r>
            <a:endParaRPr lang="en-IN" sz="2000" b="1" dirty="0">
              <a:solidFill>
                <a:srgbClr val="00FF00"/>
              </a:solidFill>
            </a:endParaRPr>
          </a:p>
        </p:txBody>
      </p:sp>
    </p:spTree>
    <p:extLst>
      <p:ext uri="{BB962C8B-B14F-4D97-AF65-F5344CB8AC3E}">
        <p14:creationId xmlns:p14="http://schemas.microsoft.com/office/powerpoint/2010/main" val="1928994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4" descr="IABP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0500" y="1055688"/>
            <a:ext cx="87630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228600"/>
            <a:ext cx="3657600" cy="400110"/>
          </a:xfrm>
          <a:prstGeom prst="rect">
            <a:avLst/>
          </a:prstGeom>
          <a:noFill/>
        </p:spPr>
        <p:txBody>
          <a:bodyPr wrap="square" rtlCol="0">
            <a:spAutoFit/>
          </a:bodyPr>
          <a:lstStyle/>
          <a:p>
            <a:r>
              <a:rPr lang="en-IN" sz="2000" b="1" dirty="0" smtClean="0">
                <a:solidFill>
                  <a:srgbClr val="00FF00"/>
                </a:solidFill>
              </a:rPr>
              <a:t>Timing : Troubleshooting</a:t>
            </a:r>
            <a:endParaRPr lang="en-IN" sz="2000" b="1" dirty="0">
              <a:solidFill>
                <a:srgbClr val="00FF00"/>
              </a:solidFill>
            </a:endParaRPr>
          </a:p>
        </p:txBody>
      </p:sp>
    </p:spTree>
    <p:extLst>
      <p:ext uri="{BB962C8B-B14F-4D97-AF65-F5344CB8AC3E}">
        <p14:creationId xmlns:p14="http://schemas.microsoft.com/office/powerpoint/2010/main" val="385281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648200" cy="345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0" y="865287"/>
            <a:ext cx="3581400" cy="5078313"/>
          </a:xfrm>
          <a:prstGeom prst="rect">
            <a:avLst/>
          </a:prstGeom>
          <a:noFill/>
        </p:spPr>
        <p:txBody>
          <a:bodyPr wrap="square" rtlCol="0">
            <a:spAutoFit/>
          </a:bodyPr>
          <a:lstStyle/>
          <a:p>
            <a:pPr algn="just"/>
            <a:r>
              <a:rPr lang="en-IN" b="1" dirty="0" smtClean="0">
                <a:solidFill>
                  <a:srgbClr val="00FF00"/>
                </a:solidFill>
                <a:latin typeface="Candara" panose="020E0502030303020204" pitchFamily="34" charset="0"/>
              </a:rPr>
              <a:t>Waveform </a:t>
            </a:r>
            <a:r>
              <a:rPr lang="en-IN" b="1" dirty="0">
                <a:solidFill>
                  <a:srgbClr val="00FF00"/>
                </a:solidFill>
                <a:latin typeface="Candara" panose="020E0502030303020204" pitchFamily="34" charset="0"/>
              </a:rPr>
              <a:t>Characteristics: </a:t>
            </a:r>
          </a:p>
          <a:p>
            <a:pPr marL="285750" indent="-285750" algn="just">
              <a:buFont typeface="Arial" panose="020B0604020202020204" pitchFamily="34" charset="0"/>
              <a:buChar char="•"/>
            </a:pPr>
            <a:r>
              <a:rPr lang="en-IN" dirty="0" smtClean="0">
                <a:latin typeface="Candara" panose="020E0502030303020204" pitchFamily="34" charset="0"/>
              </a:rPr>
              <a:t>Assisted </a:t>
            </a:r>
            <a:r>
              <a:rPr lang="en-IN" dirty="0">
                <a:latin typeface="Candara" panose="020E0502030303020204" pitchFamily="34" charset="0"/>
              </a:rPr>
              <a:t>aortic </a:t>
            </a:r>
            <a:r>
              <a:rPr lang="en-IN" dirty="0" smtClean="0">
                <a:latin typeface="Candara" panose="020E0502030303020204" pitchFamily="34" charset="0"/>
              </a:rPr>
              <a:t>end-diastolic </a:t>
            </a:r>
            <a:r>
              <a:rPr lang="en-IN" dirty="0">
                <a:latin typeface="Candara" panose="020E0502030303020204" pitchFamily="34" charset="0"/>
              </a:rPr>
              <a:t>pressure may be equal to the unassisted aortic end diastolic pressure. </a:t>
            </a:r>
          </a:p>
          <a:p>
            <a:pPr marL="285750" indent="-285750" algn="just">
              <a:buFont typeface="Arial" panose="020B0604020202020204" pitchFamily="34" charset="0"/>
              <a:buChar char="•"/>
            </a:pPr>
            <a:r>
              <a:rPr lang="en-IN" dirty="0" smtClean="0">
                <a:latin typeface="Candara" panose="020E0502030303020204" pitchFamily="34" charset="0"/>
              </a:rPr>
              <a:t>Rate </a:t>
            </a:r>
            <a:r>
              <a:rPr lang="en-IN" dirty="0">
                <a:latin typeface="Candara" panose="020E0502030303020204" pitchFamily="34" charset="0"/>
              </a:rPr>
              <a:t>of rise of assisted systole is prolonged. </a:t>
            </a:r>
          </a:p>
          <a:p>
            <a:pPr marL="285750" indent="-285750" algn="just">
              <a:buFont typeface="Arial" panose="020B0604020202020204" pitchFamily="34" charset="0"/>
              <a:buChar char="•"/>
            </a:pPr>
            <a:r>
              <a:rPr lang="en-IN" dirty="0" smtClean="0">
                <a:latin typeface="Candara" panose="020E0502030303020204" pitchFamily="34" charset="0"/>
              </a:rPr>
              <a:t>Diastolic </a:t>
            </a:r>
            <a:r>
              <a:rPr lang="en-IN" dirty="0">
                <a:latin typeface="Candara" panose="020E0502030303020204" pitchFamily="34" charset="0"/>
              </a:rPr>
              <a:t>augmentation may appear widened. </a:t>
            </a:r>
          </a:p>
          <a:p>
            <a:pPr algn="just"/>
            <a:endParaRPr lang="en-IN" dirty="0">
              <a:latin typeface="Candara" panose="020E0502030303020204" pitchFamily="34" charset="0"/>
            </a:endParaRPr>
          </a:p>
          <a:p>
            <a:pPr algn="just"/>
            <a:r>
              <a:rPr lang="en-IN" b="1" dirty="0" smtClean="0">
                <a:solidFill>
                  <a:srgbClr val="00FF00"/>
                </a:solidFill>
                <a:latin typeface="Candara" panose="020E0502030303020204" pitchFamily="34" charset="0"/>
              </a:rPr>
              <a:t>Physiologic </a:t>
            </a:r>
            <a:r>
              <a:rPr lang="en-IN" b="1" dirty="0">
                <a:solidFill>
                  <a:srgbClr val="00FF00"/>
                </a:solidFill>
                <a:latin typeface="Candara" panose="020E0502030303020204" pitchFamily="34" charset="0"/>
              </a:rPr>
              <a:t>Effects: </a:t>
            </a:r>
          </a:p>
          <a:p>
            <a:pPr marL="285750" indent="-285750" algn="just">
              <a:buFont typeface="Arial" panose="020B0604020202020204" pitchFamily="34" charset="0"/>
              <a:buChar char="•"/>
            </a:pPr>
            <a:r>
              <a:rPr lang="en-IN" dirty="0" smtClean="0">
                <a:latin typeface="Candara" panose="020E0502030303020204" pitchFamily="34" charset="0"/>
              </a:rPr>
              <a:t>Afterload </a:t>
            </a:r>
            <a:r>
              <a:rPr lang="en-IN" dirty="0">
                <a:latin typeface="Candara" panose="020E0502030303020204" pitchFamily="34" charset="0"/>
              </a:rPr>
              <a:t>reduction is essentially absent. </a:t>
            </a:r>
          </a:p>
          <a:p>
            <a:pPr marL="285750" indent="-285750" algn="just">
              <a:buFont typeface="Arial" panose="020B0604020202020204" pitchFamily="34" charset="0"/>
              <a:buChar char="•"/>
            </a:pPr>
            <a:r>
              <a:rPr lang="en-IN" dirty="0">
                <a:latin typeface="Candara" panose="020E0502030303020204" pitchFamily="34" charset="0"/>
              </a:rPr>
              <a:t>I</a:t>
            </a:r>
            <a:r>
              <a:rPr lang="en-IN" dirty="0" smtClean="0">
                <a:latin typeface="Candara" panose="020E0502030303020204" pitchFamily="34" charset="0"/>
              </a:rPr>
              <a:t>ncreased </a:t>
            </a:r>
            <a:r>
              <a:rPr lang="en-IN" dirty="0">
                <a:latin typeface="Candara" panose="020E0502030303020204" pitchFamily="34" charset="0"/>
              </a:rPr>
              <a:t>MVO2 consumption due to the left ventricle ejecting against a greater resistance and a prolonged </a:t>
            </a:r>
            <a:r>
              <a:rPr lang="en-IN" dirty="0" err="1">
                <a:latin typeface="Candara" panose="020E0502030303020204" pitchFamily="34" charset="0"/>
              </a:rPr>
              <a:t>isovolumetric</a:t>
            </a:r>
            <a:r>
              <a:rPr lang="en-IN" dirty="0">
                <a:latin typeface="Candara" panose="020E0502030303020204" pitchFamily="34" charset="0"/>
              </a:rPr>
              <a:t> contraction phase. </a:t>
            </a:r>
          </a:p>
        </p:txBody>
      </p:sp>
      <p:sp>
        <p:nvSpPr>
          <p:cNvPr id="4" name="TextBox 3"/>
          <p:cNvSpPr txBox="1"/>
          <p:nvPr/>
        </p:nvSpPr>
        <p:spPr>
          <a:xfrm>
            <a:off x="609600" y="228600"/>
            <a:ext cx="3657600" cy="400110"/>
          </a:xfrm>
          <a:prstGeom prst="rect">
            <a:avLst/>
          </a:prstGeom>
          <a:noFill/>
        </p:spPr>
        <p:txBody>
          <a:bodyPr wrap="square" rtlCol="0">
            <a:spAutoFit/>
          </a:bodyPr>
          <a:lstStyle/>
          <a:p>
            <a:r>
              <a:rPr lang="en-IN" sz="2000" b="1" dirty="0" smtClean="0">
                <a:solidFill>
                  <a:srgbClr val="00FF00"/>
                </a:solidFill>
              </a:rPr>
              <a:t>Timing : Troubleshooting</a:t>
            </a:r>
            <a:endParaRPr lang="en-IN" sz="2000" b="1" dirty="0">
              <a:solidFill>
                <a:srgbClr val="00FF00"/>
              </a:solidFill>
            </a:endParaRPr>
          </a:p>
        </p:txBody>
      </p:sp>
    </p:spTree>
    <p:extLst>
      <p:ext uri="{BB962C8B-B14F-4D97-AF65-F5344CB8AC3E}">
        <p14:creationId xmlns:p14="http://schemas.microsoft.com/office/powerpoint/2010/main" val="647984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457200" y="1066800"/>
            <a:ext cx="8077200" cy="4873752"/>
          </a:xfrm>
          <a:prstGeom prst="rect">
            <a:avLst/>
          </a:prstGeom>
        </p:spPr>
        <p:txBody>
          <a:bodyPr>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lnSpc>
                <a:spcPct val="150000"/>
              </a:lnSpc>
            </a:pPr>
            <a:r>
              <a:rPr lang="en-IN" dirty="0" smtClean="0">
                <a:latin typeface="Candara" panose="020E0502030303020204" pitchFamily="34" charset="0"/>
              </a:rPr>
              <a:t>Displayed as the bottom waveform on the console. </a:t>
            </a:r>
          </a:p>
          <a:p>
            <a:pPr algn="just">
              <a:lnSpc>
                <a:spcPct val="150000"/>
              </a:lnSpc>
            </a:pPr>
            <a:r>
              <a:rPr lang="en-IN" dirty="0" smtClean="0">
                <a:latin typeface="Candara" panose="020E0502030303020204" pitchFamily="34" charset="0"/>
              </a:rPr>
              <a:t>Two important points about the shape of the waveform are: </a:t>
            </a:r>
          </a:p>
          <a:p>
            <a:pPr lvl="1" algn="just">
              <a:lnSpc>
                <a:spcPct val="150000"/>
              </a:lnSpc>
            </a:pPr>
            <a:r>
              <a:rPr lang="en-IN" sz="2400" dirty="0" smtClean="0">
                <a:latin typeface="Candara" panose="020E0502030303020204" pitchFamily="34" charset="0"/>
              </a:rPr>
              <a:t>Width of the waveform corresponds to the duration of balloon inflation during the cardiac cycle </a:t>
            </a:r>
          </a:p>
          <a:p>
            <a:pPr lvl="1" algn="just">
              <a:lnSpc>
                <a:spcPct val="150000"/>
              </a:lnSpc>
            </a:pPr>
            <a:r>
              <a:rPr lang="en-IN" sz="2400" dirty="0" smtClean="0">
                <a:latin typeface="Candara" panose="020E0502030303020204" pitchFamily="34" charset="0"/>
              </a:rPr>
              <a:t>Plateau of the waveform reflects pressure within the aorta when the balloon is inflated. </a:t>
            </a:r>
          </a:p>
          <a:p>
            <a:pPr algn="just">
              <a:lnSpc>
                <a:spcPct val="150000"/>
              </a:lnSpc>
            </a:pPr>
            <a:r>
              <a:rPr lang="en-IN" dirty="0" smtClean="0">
                <a:latin typeface="Candara" panose="020E0502030303020204" pitchFamily="34" charset="0"/>
              </a:rPr>
              <a:t>Plateau pressure on the BPW should be within ± 20 mmHg of the diastolic on the arterial pressure waveform</a:t>
            </a:r>
            <a:endParaRPr lang="en-IN" dirty="0">
              <a:latin typeface="Candara" panose="020E0502030303020204" pitchFamily="34" charset="0"/>
            </a:endParaRP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a:t>
            </a:r>
            <a:r>
              <a:rPr lang="en-IN" sz="2800" b="1" dirty="0">
                <a:solidFill>
                  <a:srgbClr val="FFFF00"/>
                </a:solidFill>
                <a:latin typeface="Candara" panose="020E0502030303020204" pitchFamily="34" charset="0"/>
              </a:rPr>
              <a:t>Balloon Pressure Waveform </a:t>
            </a:r>
          </a:p>
        </p:txBody>
      </p:sp>
    </p:spTree>
    <p:extLst>
      <p:ext uri="{BB962C8B-B14F-4D97-AF65-F5344CB8AC3E}">
        <p14:creationId xmlns:p14="http://schemas.microsoft.com/office/powerpoint/2010/main" val="14692827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304800"/>
            <a:ext cx="663892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836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94" y="1219200"/>
            <a:ext cx="285112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6" y="3048000"/>
            <a:ext cx="287714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82" y="4819650"/>
            <a:ext cx="2897257"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a:t>
            </a:r>
            <a:r>
              <a:rPr lang="en-IN" sz="2800" b="1" dirty="0">
                <a:solidFill>
                  <a:srgbClr val="FFFF00"/>
                </a:solidFill>
                <a:latin typeface="Candara" panose="020E0502030303020204" pitchFamily="34" charset="0"/>
              </a:rPr>
              <a:t>Balloon Pressure Waveform </a:t>
            </a:r>
          </a:p>
        </p:txBody>
      </p:sp>
      <p:sp>
        <p:nvSpPr>
          <p:cNvPr id="2" name="TextBox 1"/>
          <p:cNvSpPr txBox="1"/>
          <p:nvPr/>
        </p:nvSpPr>
        <p:spPr>
          <a:xfrm>
            <a:off x="3886200" y="1371600"/>
            <a:ext cx="4114800" cy="1015663"/>
          </a:xfrm>
          <a:prstGeom prst="rect">
            <a:avLst/>
          </a:prstGeom>
          <a:noFill/>
        </p:spPr>
        <p:txBody>
          <a:bodyPr wrap="square" rtlCol="0">
            <a:spAutoFit/>
          </a:bodyPr>
          <a:lstStyle/>
          <a:p>
            <a:pPr algn="just"/>
            <a:r>
              <a:rPr lang="en-IN" sz="2000" dirty="0" err="1" smtClean="0"/>
              <a:t>Bradycardia</a:t>
            </a:r>
            <a:r>
              <a:rPr lang="en-IN" sz="2000" dirty="0"/>
              <a:t>: increased duration of plateau due to a longer diastolic phase </a:t>
            </a:r>
          </a:p>
        </p:txBody>
      </p:sp>
      <p:sp>
        <p:nvSpPr>
          <p:cNvPr id="11" name="TextBox 10"/>
          <p:cNvSpPr txBox="1"/>
          <p:nvPr/>
        </p:nvSpPr>
        <p:spPr>
          <a:xfrm>
            <a:off x="3962400" y="3124200"/>
            <a:ext cx="4114800" cy="1015663"/>
          </a:xfrm>
          <a:prstGeom prst="rect">
            <a:avLst/>
          </a:prstGeom>
          <a:noFill/>
        </p:spPr>
        <p:txBody>
          <a:bodyPr wrap="square" rtlCol="0">
            <a:spAutoFit/>
          </a:bodyPr>
          <a:lstStyle/>
          <a:p>
            <a:pPr algn="just"/>
            <a:r>
              <a:rPr lang="en-IN" sz="2000" dirty="0" smtClean="0"/>
              <a:t>Tachycardia</a:t>
            </a:r>
            <a:r>
              <a:rPr lang="en-IN" sz="2000" dirty="0"/>
              <a:t>: decreased duration of plateau due to shorter diastolic phase </a:t>
            </a:r>
          </a:p>
        </p:txBody>
      </p:sp>
      <p:sp>
        <p:nvSpPr>
          <p:cNvPr id="12" name="TextBox 11"/>
          <p:cNvSpPr txBox="1"/>
          <p:nvPr/>
        </p:nvSpPr>
        <p:spPr>
          <a:xfrm>
            <a:off x="4038600" y="4724400"/>
            <a:ext cx="4267200" cy="1323439"/>
          </a:xfrm>
          <a:prstGeom prst="rect">
            <a:avLst/>
          </a:prstGeom>
          <a:noFill/>
        </p:spPr>
        <p:txBody>
          <a:bodyPr wrap="square" rtlCol="0">
            <a:spAutoFit/>
          </a:bodyPr>
          <a:lstStyle/>
          <a:p>
            <a:pPr algn="just"/>
            <a:r>
              <a:rPr lang="en-IN" sz="2000" dirty="0"/>
              <a:t>If the heart rate is erratic, as in atrial fibrillation or there are frequent premature complexes, the waveform will have varying widths </a:t>
            </a:r>
          </a:p>
        </p:txBody>
      </p:sp>
    </p:spTree>
    <p:extLst>
      <p:ext uri="{BB962C8B-B14F-4D97-AF65-F5344CB8AC3E}">
        <p14:creationId xmlns:p14="http://schemas.microsoft.com/office/powerpoint/2010/main" val="13824005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21664"/>
            <a:ext cx="2832315" cy="143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85" y="2819400"/>
            <a:ext cx="2832315" cy="156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76799"/>
            <a:ext cx="2832314"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a:t>
            </a:r>
            <a:r>
              <a:rPr lang="en-IN" sz="2800" b="1" dirty="0">
                <a:solidFill>
                  <a:srgbClr val="FFFF00"/>
                </a:solidFill>
                <a:latin typeface="Candara" panose="020E0502030303020204" pitchFamily="34" charset="0"/>
              </a:rPr>
              <a:t>Balloon Pressure Waveform </a:t>
            </a:r>
          </a:p>
        </p:txBody>
      </p:sp>
      <p:sp>
        <p:nvSpPr>
          <p:cNvPr id="6" name="TextBox 5"/>
          <p:cNvSpPr txBox="1"/>
          <p:nvPr/>
        </p:nvSpPr>
        <p:spPr>
          <a:xfrm>
            <a:off x="4191000" y="1219200"/>
            <a:ext cx="3657600" cy="707886"/>
          </a:xfrm>
          <a:prstGeom prst="rect">
            <a:avLst/>
          </a:prstGeom>
          <a:noFill/>
        </p:spPr>
        <p:txBody>
          <a:bodyPr wrap="square" rtlCol="0">
            <a:spAutoFit/>
          </a:bodyPr>
          <a:lstStyle/>
          <a:p>
            <a:pPr algn="just"/>
            <a:r>
              <a:rPr lang="en-IN" sz="2000" dirty="0" smtClean="0"/>
              <a:t>Blood </a:t>
            </a:r>
            <a:r>
              <a:rPr lang="en-IN" sz="2000" dirty="0"/>
              <a:t>pressure: affects the amplitude of the waveform </a:t>
            </a:r>
          </a:p>
        </p:txBody>
      </p:sp>
      <p:sp>
        <p:nvSpPr>
          <p:cNvPr id="7" name="TextBox 6"/>
          <p:cNvSpPr txBox="1"/>
          <p:nvPr/>
        </p:nvSpPr>
        <p:spPr>
          <a:xfrm>
            <a:off x="4191000" y="2247543"/>
            <a:ext cx="4572000" cy="2585323"/>
          </a:xfrm>
          <a:prstGeom prst="rect">
            <a:avLst/>
          </a:prstGeom>
          <a:noFill/>
        </p:spPr>
        <p:txBody>
          <a:bodyPr wrap="square" rtlCol="0">
            <a:spAutoFit/>
          </a:bodyPr>
          <a:lstStyle/>
          <a:p>
            <a:pPr algn="just"/>
            <a:r>
              <a:rPr lang="en-IN" dirty="0" smtClean="0">
                <a:solidFill>
                  <a:srgbClr val="00FF00"/>
                </a:solidFill>
              </a:rPr>
              <a:t>Catheter </a:t>
            </a:r>
            <a:r>
              <a:rPr lang="en-IN" dirty="0">
                <a:solidFill>
                  <a:srgbClr val="00FF00"/>
                </a:solidFill>
              </a:rPr>
              <a:t>Kink: Rounded balloon pressure waveform, loss of plateau </a:t>
            </a:r>
          </a:p>
          <a:p>
            <a:pPr algn="just"/>
            <a:r>
              <a:rPr lang="en-IN" dirty="0">
                <a:solidFill>
                  <a:srgbClr val="00FF00"/>
                </a:solidFill>
              </a:rPr>
              <a:t>This may be due to </a:t>
            </a:r>
          </a:p>
          <a:p>
            <a:pPr marL="285750" indent="-285750" algn="just">
              <a:buFont typeface="Arial" panose="020B0604020202020204" pitchFamily="34" charset="0"/>
              <a:buChar char="•"/>
            </a:pPr>
            <a:r>
              <a:rPr lang="en-IN" dirty="0" smtClean="0">
                <a:solidFill>
                  <a:srgbClr val="00FF00"/>
                </a:solidFill>
              </a:rPr>
              <a:t>kink </a:t>
            </a:r>
            <a:r>
              <a:rPr lang="en-IN" dirty="0">
                <a:solidFill>
                  <a:srgbClr val="00FF00"/>
                </a:solidFill>
              </a:rPr>
              <a:t>or obstruction of shuttle gas </a:t>
            </a:r>
          </a:p>
          <a:p>
            <a:pPr marL="285750" indent="-285750" algn="just">
              <a:buFont typeface="Arial" panose="020B0604020202020204" pitchFamily="34" charset="0"/>
              <a:buChar char="•"/>
            </a:pPr>
            <a:r>
              <a:rPr lang="en-IN" dirty="0" smtClean="0">
                <a:solidFill>
                  <a:srgbClr val="00FF00"/>
                </a:solidFill>
              </a:rPr>
              <a:t>kink </a:t>
            </a:r>
            <a:r>
              <a:rPr lang="en-IN" dirty="0">
                <a:solidFill>
                  <a:srgbClr val="00FF00"/>
                </a:solidFill>
              </a:rPr>
              <a:t>in the catheter tubing </a:t>
            </a:r>
          </a:p>
          <a:p>
            <a:pPr marL="285750" indent="-285750" algn="just">
              <a:buFont typeface="Arial" panose="020B0604020202020204" pitchFamily="34" charset="0"/>
              <a:buChar char="•"/>
            </a:pPr>
            <a:r>
              <a:rPr lang="en-IN" dirty="0" smtClean="0">
                <a:solidFill>
                  <a:srgbClr val="00FF00"/>
                </a:solidFill>
              </a:rPr>
              <a:t>improper </a:t>
            </a:r>
            <a:r>
              <a:rPr lang="en-IN" dirty="0">
                <a:solidFill>
                  <a:srgbClr val="00FF00"/>
                </a:solidFill>
              </a:rPr>
              <a:t>IAB catheter position </a:t>
            </a:r>
          </a:p>
          <a:p>
            <a:pPr marL="285750" indent="-285750" algn="just">
              <a:buFont typeface="Arial" panose="020B0604020202020204" pitchFamily="34" charset="0"/>
              <a:buChar char="•"/>
            </a:pPr>
            <a:r>
              <a:rPr lang="en-IN" dirty="0" smtClean="0">
                <a:solidFill>
                  <a:srgbClr val="00FF00"/>
                </a:solidFill>
              </a:rPr>
              <a:t>sheath </a:t>
            </a:r>
            <a:r>
              <a:rPr lang="en-IN" dirty="0">
                <a:solidFill>
                  <a:srgbClr val="00FF00"/>
                </a:solidFill>
              </a:rPr>
              <a:t>not being pulled back to allow inflation of the IAB </a:t>
            </a:r>
          </a:p>
          <a:p>
            <a:pPr marL="285750" indent="-285750" algn="just">
              <a:buFont typeface="Arial" panose="020B0604020202020204" pitchFamily="34" charset="0"/>
              <a:buChar char="•"/>
            </a:pPr>
            <a:r>
              <a:rPr lang="en-IN" dirty="0" smtClean="0">
                <a:solidFill>
                  <a:srgbClr val="00FF00"/>
                </a:solidFill>
              </a:rPr>
              <a:t>IAB </a:t>
            </a:r>
            <a:r>
              <a:rPr lang="en-IN" dirty="0">
                <a:solidFill>
                  <a:srgbClr val="00FF00"/>
                </a:solidFill>
              </a:rPr>
              <a:t>is too large for the aorta </a:t>
            </a:r>
          </a:p>
        </p:txBody>
      </p:sp>
      <p:sp>
        <p:nvSpPr>
          <p:cNvPr id="8" name="Rectangle 7"/>
          <p:cNvSpPr/>
          <p:nvPr/>
        </p:nvSpPr>
        <p:spPr>
          <a:xfrm>
            <a:off x="4191000" y="5029200"/>
            <a:ext cx="4572000" cy="1200329"/>
          </a:xfrm>
          <a:prstGeom prst="rect">
            <a:avLst/>
          </a:prstGeom>
        </p:spPr>
        <p:txBody>
          <a:bodyPr>
            <a:spAutoFit/>
          </a:bodyPr>
          <a:lstStyle/>
          <a:p>
            <a:pPr algn="just"/>
            <a:r>
              <a:rPr lang="en-IN" dirty="0" smtClean="0">
                <a:solidFill>
                  <a:srgbClr val="FFFF00"/>
                </a:solidFill>
              </a:rPr>
              <a:t>Sustained </a:t>
            </a:r>
            <a:r>
              <a:rPr lang="en-IN" dirty="0">
                <a:solidFill>
                  <a:srgbClr val="FFFF00"/>
                </a:solidFill>
              </a:rPr>
              <a:t>inflation: Theoretical possibility if the IAB remains inflated longer than 2 seconds. </a:t>
            </a:r>
            <a:r>
              <a:rPr lang="en-IN" dirty="0" smtClean="0">
                <a:solidFill>
                  <a:srgbClr val="FFFF00"/>
                </a:solidFill>
              </a:rPr>
              <a:t>System </a:t>
            </a:r>
            <a:r>
              <a:rPr lang="en-IN" dirty="0">
                <a:solidFill>
                  <a:srgbClr val="FFFF00"/>
                </a:solidFill>
              </a:rPr>
              <a:t>Failure alarm </a:t>
            </a:r>
            <a:r>
              <a:rPr lang="en-IN" dirty="0" smtClean="0">
                <a:solidFill>
                  <a:srgbClr val="FFFF00"/>
                </a:solidFill>
              </a:rPr>
              <a:t>is activated which deflate IAB</a:t>
            </a:r>
            <a:r>
              <a:rPr lang="en-IN" dirty="0">
                <a:solidFill>
                  <a:srgbClr val="FFFF00"/>
                </a:solidFill>
              </a:rPr>
              <a:t>. </a:t>
            </a:r>
          </a:p>
        </p:txBody>
      </p:sp>
    </p:spTree>
    <p:extLst>
      <p:ext uri="{BB962C8B-B14F-4D97-AF65-F5344CB8AC3E}">
        <p14:creationId xmlns:p14="http://schemas.microsoft.com/office/powerpoint/2010/main" val="75154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7467600" cy="609600"/>
          </a:xfrm>
        </p:spPr>
        <p:txBody>
          <a:bodyPr>
            <a:normAutofit/>
          </a:bodyPr>
          <a:lstStyle/>
          <a:p>
            <a:r>
              <a:rPr lang="en-US" altLang="en-US" sz="3200" b="1" dirty="0">
                <a:solidFill>
                  <a:srgbClr val="FFFF00"/>
                </a:solidFill>
                <a:effectLst/>
                <a:latin typeface="Candara" panose="020E0502030303020204" pitchFamily="34" charset="0"/>
              </a:rPr>
              <a:t>IABP: Physiology</a:t>
            </a:r>
            <a:endParaRPr lang="en-IN" sz="3200" b="1" dirty="0">
              <a:solidFill>
                <a:srgbClr val="FFFF00"/>
              </a:solidFill>
              <a:effectLst/>
              <a:latin typeface="Candara" panose="020E0502030303020204" pitchFamily="34" charset="0"/>
            </a:endParaRPr>
          </a:p>
        </p:txBody>
      </p:sp>
      <p:pic>
        <p:nvPicPr>
          <p:cNvPr id="3074"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09600" y="1143000"/>
            <a:ext cx="7924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ame 5"/>
          <p:cNvSpPr/>
          <p:nvPr/>
        </p:nvSpPr>
        <p:spPr>
          <a:xfrm>
            <a:off x="762000" y="4343400"/>
            <a:ext cx="1905000" cy="381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Frame 7"/>
          <p:cNvSpPr/>
          <p:nvPr/>
        </p:nvSpPr>
        <p:spPr>
          <a:xfrm>
            <a:off x="4495800" y="4343400"/>
            <a:ext cx="1905000" cy="381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3213729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838200"/>
            <a:ext cx="8229600" cy="5715000"/>
          </a:xfrm>
        </p:spPr>
        <p:txBody>
          <a:bodyPr>
            <a:noAutofit/>
          </a:bodyPr>
          <a:lstStyle/>
          <a:p>
            <a:pPr algn="just">
              <a:spcBef>
                <a:spcPts val="600"/>
              </a:spcBef>
              <a:spcAft>
                <a:spcPts val="600"/>
              </a:spcAft>
            </a:pPr>
            <a:r>
              <a:rPr lang="en-IN" sz="2200" dirty="0" smtClean="0">
                <a:latin typeface="Candara" panose="020E0502030303020204" pitchFamily="34" charset="0"/>
              </a:rPr>
              <a:t>Effective CPR generating </a:t>
            </a:r>
            <a:r>
              <a:rPr lang="en-IN" sz="2200" dirty="0">
                <a:latin typeface="Candara" panose="020E0502030303020204" pitchFamily="34" charset="0"/>
              </a:rPr>
              <a:t>sufficient blood </a:t>
            </a:r>
            <a:r>
              <a:rPr lang="en-IN" sz="2200" dirty="0" smtClean="0">
                <a:latin typeface="Candara" panose="020E0502030303020204" pitchFamily="34" charset="0"/>
              </a:rPr>
              <a:t>pressure</a:t>
            </a:r>
          </a:p>
          <a:p>
            <a:pPr lvl="1" algn="just">
              <a:spcBef>
                <a:spcPts val="600"/>
              </a:spcBef>
              <a:spcAft>
                <a:spcPts val="600"/>
              </a:spcAft>
            </a:pPr>
            <a:r>
              <a:rPr lang="en-IN" dirty="0" smtClean="0">
                <a:latin typeface="Candara" panose="020E0502030303020204" pitchFamily="34" charset="0"/>
              </a:rPr>
              <a:t>Arterial pressure trigger mode</a:t>
            </a:r>
            <a:endParaRPr lang="en-IN" dirty="0">
              <a:latin typeface="Candara" panose="020E0502030303020204" pitchFamily="34" charset="0"/>
            </a:endParaRPr>
          </a:p>
          <a:p>
            <a:pPr algn="just">
              <a:spcBef>
                <a:spcPts val="600"/>
              </a:spcBef>
              <a:spcAft>
                <a:spcPts val="600"/>
              </a:spcAft>
            </a:pPr>
            <a:endParaRPr lang="en-IN" sz="2200" b="1" dirty="0" smtClean="0">
              <a:latin typeface="Candara" panose="020E0502030303020204" pitchFamily="34" charset="0"/>
            </a:endParaRPr>
          </a:p>
          <a:p>
            <a:pPr algn="just">
              <a:spcBef>
                <a:spcPts val="600"/>
              </a:spcBef>
              <a:spcAft>
                <a:spcPts val="600"/>
              </a:spcAft>
            </a:pPr>
            <a:r>
              <a:rPr lang="en-IN" sz="2200" dirty="0" smtClean="0">
                <a:latin typeface="Candara" panose="020E0502030303020204" pitchFamily="34" charset="0"/>
              </a:rPr>
              <a:t>If CPR not effective and not generating </a:t>
            </a:r>
            <a:r>
              <a:rPr lang="en-IN" sz="2200" dirty="0">
                <a:latin typeface="Candara" panose="020E0502030303020204" pitchFamily="34" charset="0"/>
              </a:rPr>
              <a:t>a consistent and reliable </a:t>
            </a:r>
            <a:r>
              <a:rPr lang="en-IN" sz="2200" dirty="0" smtClean="0">
                <a:latin typeface="Candara" panose="020E0502030303020204" pitchFamily="34" charset="0"/>
              </a:rPr>
              <a:t>trigger</a:t>
            </a:r>
          </a:p>
          <a:p>
            <a:pPr lvl="1" algn="just">
              <a:spcBef>
                <a:spcPts val="600"/>
              </a:spcBef>
              <a:spcAft>
                <a:spcPts val="600"/>
              </a:spcAft>
            </a:pPr>
            <a:r>
              <a:rPr lang="en-IN" dirty="0" smtClean="0">
                <a:latin typeface="Candara" panose="020E0502030303020204" pitchFamily="34" charset="0"/>
              </a:rPr>
              <a:t>INTERNAL </a:t>
            </a:r>
            <a:r>
              <a:rPr lang="en-IN" dirty="0">
                <a:latin typeface="Candara" panose="020E0502030303020204" pitchFamily="34" charset="0"/>
              </a:rPr>
              <a:t>TRIGGER mode. </a:t>
            </a:r>
          </a:p>
          <a:p>
            <a:pPr lvl="1" algn="just">
              <a:spcBef>
                <a:spcPts val="600"/>
              </a:spcBef>
              <a:spcAft>
                <a:spcPts val="600"/>
              </a:spcAft>
            </a:pPr>
            <a:r>
              <a:rPr lang="en-IN" dirty="0" smtClean="0">
                <a:latin typeface="Candara" panose="020E0502030303020204" pitchFamily="34" charset="0"/>
              </a:rPr>
              <a:t>INTERNAL TRIGGER -- asynchronies counter pulsation -- should never be used if patient’s ECG or arterial pressure source available.</a:t>
            </a:r>
            <a:endParaRPr lang="en-IN" sz="2200" dirty="0" smtClean="0">
              <a:latin typeface="Candara" panose="020E0502030303020204" pitchFamily="34" charset="0"/>
            </a:endParaRPr>
          </a:p>
          <a:p>
            <a:pPr lvl="1" algn="just">
              <a:spcBef>
                <a:spcPts val="600"/>
              </a:spcBef>
              <a:spcAft>
                <a:spcPts val="600"/>
              </a:spcAft>
            </a:pPr>
            <a:r>
              <a:rPr lang="en-IN" dirty="0" smtClean="0">
                <a:latin typeface="Candara" panose="020E0502030303020204" pitchFamily="34" charset="0"/>
              </a:rPr>
              <a:t>To maintain </a:t>
            </a:r>
            <a:r>
              <a:rPr lang="en-IN" dirty="0">
                <a:latin typeface="Candara" panose="020E0502030303020204" pitchFamily="34" charset="0"/>
              </a:rPr>
              <a:t>movement of the catheter at fixed </a:t>
            </a:r>
            <a:r>
              <a:rPr lang="en-IN" dirty="0" smtClean="0">
                <a:latin typeface="Candara" panose="020E0502030303020204" pitchFamily="34" charset="0"/>
              </a:rPr>
              <a:t>interval -- reduce </a:t>
            </a:r>
            <a:r>
              <a:rPr lang="en-IN" dirty="0">
                <a:latin typeface="Candara" panose="020E0502030303020204" pitchFamily="34" charset="0"/>
              </a:rPr>
              <a:t>the risk of thrombus formation</a:t>
            </a:r>
            <a:r>
              <a:rPr lang="en-IN" dirty="0" smtClean="0">
                <a:latin typeface="Candara" panose="020E0502030303020204" pitchFamily="34" charset="0"/>
              </a:rPr>
              <a:t>.</a:t>
            </a:r>
          </a:p>
        </p:txBody>
      </p:sp>
      <p:sp>
        <p:nvSpPr>
          <p:cNvPr id="5" name="TextBox 4"/>
          <p:cNvSpPr txBox="1"/>
          <p:nvPr/>
        </p:nvSpPr>
        <p:spPr>
          <a:xfrm>
            <a:off x="609600" y="228600"/>
            <a:ext cx="3657600" cy="400110"/>
          </a:xfrm>
          <a:prstGeom prst="rect">
            <a:avLst/>
          </a:prstGeom>
          <a:noFill/>
        </p:spPr>
        <p:txBody>
          <a:bodyPr wrap="square" rtlCol="0">
            <a:spAutoFit/>
          </a:bodyPr>
          <a:lstStyle/>
          <a:p>
            <a:r>
              <a:rPr lang="en-IN" sz="2000" b="1" dirty="0" smtClean="0">
                <a:solidFill>
                  <a:srgbClr val="00FF00"/>
                </a:solidFill>
              </a:rPr>
              <a:t>IABP and CPR</a:t>
            </a:r>
            <a:endParaRPr lang="en-IN" sz="2000" b="1" dirty="0">
              <a:solidFill>
                <a:srgbClr val="00FF00"/>
              </a:solidFill>
            </a:endParaRPr>
          </a:p>
        </p:txBody>
      </p:sp>
    </p:spTree>
    <p:extLst>
      <p:ext uri="{BB962C8B-B14F-4D97-AF65-F5344CB8AC3E}">
        <p14:creationId xmlns:p14="http://schemas.microsoft.com/office/powerpoint/2010/main" val="9213843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066800"/>
            <a:ext cx="8232648" cy="4572000"/>
          </a:xfrm>
        </p:spPr>
        <p:txBody>
          <a:bodyPr>
            <a:normAutofit/>
          </a:bodyPr>
          <a:lstStyle/>
          <a:p>
            <a:pPr algn="just">
              <a:lnSpc>
                <a:spcPct val="150000"/>
              </a:lnSpc>
            </a:pPr>
            <a:r>
              <a:rPr lang="en-IN" sz="2400" dirty="0">
                <a:latin typeface="Candara" panose="020E0502030303020204" pitchFamily="34" charset="0"/>
              </a:rPr>
              <a:t>Decrease the assist </a:t>
            </a:r>
            <a:r>
              <a:rPr lang="en-IN" sz="2400" dirty="0" smtClean="0">
                <a:latin typeface="Candara" panose="020E0502030303020204" pitchFamily="34" charset="0"/>
              </a:rPr>
              <a:t>interval</a:t>
            </a:r>
          </a:p>
          <a:p>
            <a:pPr algn="just">
              <a:lnSpc>
                <a:spcPct val="150000"/>
              </a:lnSpc>
            </a:pPr>
            <a:r>
              <a:rPr lang="en-IN" sz="2400" dirty="0" smtClean="0">
                <a:latin typeface="Candara" panose="020E0502030303020204" pitchFamily="34" charset="0"/>
              </a:rPr>
              <a:t>Decrease </a:t>
            </a:r>
            <a:r>
              <a:rPr lang="en-IN" sz="2400" dirty="0">
                <a:latin typeface="Candara" panose="020E0502030303020204" pitchFamily="34" charset="0"/>
              </a:rPr>
              <a:t>the volume of the IAB</a:t>
            </a:r>
            <a:r>
              <a:rPr lang="en-IN" sz="2400" dirty="0" smtClean="0">
                <a:latin typeface="Candara" panose="020E0502030303020204" pitchFamily="34" charset="0"/>
              </a:rPr>
              <a:t>.</a:t>
            </a:r>
          </a:p>
          <a:p>
            <a:pPr algn="just">
              <a:lnSpc>
                <a:spcPct val="150000"/>
              </a:lnSpc>
            </a:pPr>
            <a:r>
              <a:rPr lang="en-IN" sz="2400" dirty="0" smtClean="0">
                <a:latin typeface="Candara" panose="020E0502030303020204" pitchFamily="34" charset="0"/>
              </a:rPr>
              <a:t>Manual mode</a:t>
            </a:r>
          </a:p>
          <a:p>
            <a:r>
              <a:rPr lang="en-IN" sz="2400" dirty="0" smtClean="0">
                <a:latin typeface="Candara" panose="020E0502030303020204" pitchFamily="34" charset="0"/>
              </a:rPr>
              <a:t>No C/I for defibrillation as IABP </a:t>
            </a:r>
            <a:r>
              <a:rPr lang="en-IN" sz="2400" dirty="0">
                <a:latin typeface="Candara" panose="020E0502030303020204" pitchFamily="34" charset="0"/>
              </a:rPr>
              <a:t>has </a:t>
            </a:r>
            <a:r>
              <a:rPr lang="en-IN" sz="2400" dirty="0" smtClean="0">
                <a:latin typeface="Candara" panose="020E0502030303020204" pitchFamily="34" charset="0"/>
              </a:rPr>
              <a:t>protection and isolation</a:t>
            </a:r>
            <a:endParaRPr lang="en-IN" sz="2400" dirty="0">
              <a:latin typeface="Candara" panose="020E0502030303020204" pitchFamily="34" charset="0"/>
            </a:endParaRPr>
          </a:p>
          <a:p>
            <a:pPr algn="just">
              <a:lnSpc>
                <a:spcPct val="150000"/>
              </a:lnSpc>
            </a:pPr>
            <a:r>
              <a:rPr lang="en-IN" sz="2400" dirty="0">
                <a:latin typeface="Candara" panose="020E0502030303020204" pitchFamily="34" charset="0"/>
              </a:rPr>
              <a:t>Once the ECG or arterial signal has been </a:t>
            </a:r>
            <a:r>
              <a:rPr lang="en-IN" sz="2400" dirty="0" smtClean="0">
                <a:latin typeface="Candara" panose="020E0502030303020204" pitchFamily="34" charset="0"/>
              </a:rPr>
              <a:t>re-established – switch back </a:t>
            </a:r>
            <a:r>
              <a:rPr lang="en-IN" sz="2400" dirty="0">
                <a:latin typeface="Candara" panose="020E0502030303020204" pitchFamily="34" charset="0"/>
              </a:rPr>
              <a:t>from INTERNAL to an acceptable patient trigger</a:t>
            </a:r>
            <a:r>
              <a:rPr lang="en-IN" sz="2400" dirty="0" smtClean="0">
                <a:latin typeface="Candara" panose="020E0502030303020204" pitchFamily="34" charset="0"/>
              </a:rPr>
              <a:t>.</a:t>
            </a:r>
            <a:endParaRPr lang="en-IN" sz="2400" dirty="0">
              <a:latin typeface="Candara" panose="020E0502030303020204" pitchFamily="34" charset="0"/>
            </a:endParaRPr>
          </a:p>
        </p:txBody>
      </p:sp>
      <p:sp>
        <p:nvSpPr>
          <p:cNvPr id="4" name="TextBox 3"/>
          <p:cNvSpPr txBox="1"/>
          <p:nvPr/>
        </p:nvSpPr>
        <p:spPr>
          <a:xfrm>
            <a:off x="609600" y="228600"/>
            <a:ext cx="3657600" cy="400110"/>
          </a:xfrm>
          <a:prstGeom prst="rect">
            <a:avLst/>
          </a:prstGeom>
          <a:noFill/>
        </p:spPr>
        <p:txBody>
          <a:bodyPr wrap="square" rtlCol="0">
            <a:spAutoFit/>
          </a:bodyPr>
          <a:lstStyle/>
          <a:p>
            <a:r>
              <a:rPr lang="en-IN" sz="2000" b="1" dirty="0" smtClean="0">
                <a:solidFill>
                  <a:srgbClr val="00FF00"/>
                </a:solidFill>
              </a:rPr>
              <a:t>IABP and CPR</a:t>
            </a:r>
            <a:endParaRPr lang="en-IN" sz="2000" b="1" dirty="0">
              <a:solidFill>
                <a:srgbClr val="00FF00"/>
              </a:solidFill>
            </a:endParaRPr>
          </a:p>
        </p:txBody>
      </p:sp>
    </p:spTree>
    <p:extLst>
      <p:ext uri="{BB962C8B-B14F-4D97-AF65-F5344CB8AC3E}">
        <p14:creationId xmlns:p14="http://schemas.microsoft.com/office/powerpoint/2010/main" val="2474282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914400"/>
            <a:ext cx="8305800" cy="5334000"/>
          </a:xfrm>
        </p:spPr>
        <p:txBody>
          <a:bodyPr>
            <a:normAutofit fontScale="92500" lnSpcReduction="20000"/>
          </a:bodyPr>
          <a:lstStyle/>
          <a:p>
            <a:pPr algn="just">
              <a:lnSpc>
                <a:spcPct val="150000"/>
              </a:lnSpc>
            </a:pPr>
            <a:r>
              <a:rPr lang="en-US" altLang="zh-TW" sz="2400" dirty="0" smtClean="0">
                <a:latin typeface="Candara" panose="020E0502030303020204" pitchFamily="34" charset="0"/>
              </a:rPr>
              <a:t>Trigger – ECG – R wave</a:t>
            </a:r>
          </a:p>
          <a:p>
            <a:pPr algn="just">
              <a:lnSpc>
                <a:spcPct val="150000"/>
              </a:lnSpc>
            </a:pPr>
            <a:r>
              <a:rPr lang="en-US" altLang="zh-TW" sz="2400" dirty="0" smtClean="0">
                <a:latin typeface="Candara" panose="020E0502030303020204" pitchFamily="34" charset="0"/>
              </a:rPr>
              <a:t>The computer analyzes the SLOPE and HEIGHT of a positively or negatively deflected QRS complex. </a:t>
            </a:r>
          </a:p>
          <a:p>
            <a:pPr algn="just">
              <a:lnSpc>
                <a:spcPct val="150000"/>
              </a:lnSpc>
            </a:pPr>
            <a:r>
              <a:rPr lang="en-US" altLang="zh-TW" sz="2400" dirty="0" smtClean="0">
                <a:latin typeface="Candara" panose="020E0502030303020204" pitchFamily="34" charset="0"/>
              </a:rPr>
              <a:t>Rejects pacer spikes on the basis of sharp rising edge. </a:t>
            </a:r>
          </a:p>
          <a:p>
            <a:pPr algn="just">
              <a:lnSpc>
                <a:spcPct val="150000"/>
              </a:lnSpc>
            </a:pPr>
            <a:r>
              <a:rPr lang="en-US" altLang="zh-TW" sz="2400" dirty="0" smtClean="0">
                <a:latin typeface="Candara" panose="020E0502030303020204" pitchFamily="34" charset="0"/>
              </a:rPr>
              <a:t>ARRHYTHMIA TIMING when at least 8 out of 16 beats are detected as irregular. </a:t>
            </a:r>
          </a:p>
          <a:p>
            <a:pPr algn="just">
              <a:lnSpc>
                <a:spcPct val="150000"/>
              </a:lnSpc>
            </a:pPr>
            <a:r>
              <a:rPr lang="en-US" altLang="zh-TW" sz="2400" dirty="0" smtClean="0">
                <a:latin typeface="Candara" panose="020E0502030303020204" pitchFamily="34" charset="0"/>
              </a:rPr>
              <a:t>AUTOPILOT mode -- V SPIKE of paced rhythm.</a:t>
            </a:r>
          </a:p>
          <a:p>
            <a:pPr algn="just">
              <a:lnSpc>
                <a:spcPct val="150000"/>
              </a:lnSpc>
            </a:pPr>
            <a:r>
              <a:rPr lang="en-US" altLang="zh-TW" sz="2400" dirty="0" smtClean="0">
                <a:latin typeface="Candara" panose="020E0502030303020204" pitchFamily="34" charset="0"/>
              </a:rPr>
              <a:t>OPERATOR mode -- manual toggle between triggering on the R WAVE and the V SPIKE of paced rhythm.</a:t>
            </a:r>
          </a:p>
          <a:p>
            <a:pPr algn="just">
              <a:lnSpc>
                <a:spcPct val="150000"/>
              </a:lnSpc>
            </a:pPr>
            <a:r>
              <a:rPr lang="en-US" sz="2400" dirty="0" smtClean="0">
                <a:latin typeface="Candara" panose="020E0502030303020204" pitchFamily="34" charset="0"/>
              </a:rPr>
              <a:t>For irregular rhythm deflation timing is adjusted to occur at the peak of R wave</a:t>
            </a:r>
            <a:endParaRPr lang="en-IN" sz="2400" dirty="0">
              <a:latin typeface="Candara" panose="020E0502030303020204" pitchFamily="34" charset="0"/>
            </a:endParaRPr>
          </a:p>
        </p:txBody>
      </p:sp>
      <p:sp>
        <p:nvSpPr>
          <p:cNvPr id="4" name="TextBox 3"/>
          <p:cNvSpPr txBox="1"/>
          <p:nvPr/>
        </p:nvSpPr>
        <p:spPr>
          <a:xfrm>
            <a:off x="381000" y="228600"/>
            <a:ext cx="4953000" cy="400110"/>
          </a:xfrm>
          <a:prstGeom prst="rect">
            <a:avLst/>
          </a:prstGeom>
          <a:noFill/>
        </p:spPr>
        <p:txBody>
          <a:bodyPr wrap="square" rtlCol="0">
            <a:spAutoFit/>
          </a:bodyPr>
          <a:lstStyle/>
          <a:p>
            <a:r>
              <a:rPr lang="en-IN" sz="2000" b="1" dirty="0" smtClean="0">
                <a:solidFill>
                  <a:srgbClr val="00FF00"/>
                </a:solidFill>
              </a:rPr>
              <a:t>IABP and pacemaker &amp; Arrhythmias</a:t>
            </a:r>
            <a:endParaRPr lang="en-IN" sz="2000" b="1" dirty="0">
              <a:solidFill>
                <a:srgbClr val="00FF00"/>
              </a:solidFill>
            </a:endParaRPr>
          </a:p>
        </p:txBody>
      </p:sp>
      <p:pic>
        <p:nvPicPr>
          <p:cNvPr id="5" name="Picture 5" descr="autocat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096000" y="304800"/>
            <a:ext cx="27432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01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990600"/>
            <a:ext cx="8503920" cy="5334000"/>
          </a:xfrm>
        </p:spPr>
        <p:txBody>
          <a:bodyPr>
            <a:noAutofit/>
          </a:bodyPr>
          <a:lstStyle/>
          <a:p>
            <a:pPr marL="0" indent="0" algn="just">
              <a:lnSpc>
                <a:spcPct val="120000"/>
              </a:lnSpc>
              <a:spcBef>
                <a:spcPts val="600"/>
              </a:spcBef>
              <a:spcAft>
                <a:spcPts val="600"/>
              </a:spcAft>
              <a:buNone/>
            </a:pPr>
            <a:r>
              <a:rPr lang="en-IN" sz="2000" b="1" dirty="0" smtClean="0">
                <a:solidFill>
                  <a:srgbClr val="00FF00"/>
                </a:solidFill>
                <a:latin typeface="Candara" panose="020E0502030303020204" pitchFamily="34" charset="0"/>
              </a:rPr>
              <a:t>Patient Management</a:t>
            </a:r>
          </a:p>
          <a:p>
            <a:pPr algn="just">
              <a:lnSpc>
                <a:spcPct val="120000"/>
              </a:lnSpc>
              <a:spcBef>
                <a:spcPts val="600"/>
              </a:spcBef>
              <a:spcAft>
                <a:spcPts val="600"/>
              </a:spcAft>
            </a:pPr>
            <a:r>
              <a:rPr lang="en-IN" sz="2000" dirty="0" smtClean="0">
                <a:latin typeface="Candara" panose="020E0502030303020204" pitchFamily="34" charset="0"/>
              </a:rPr>
              <a:t>Should be done in ICU setting</a:t>
            </a:r>
          </a:p>
          <a:p>
            <a:pPr algn="just">
              <a:lnSpc>
                <a:spcPct val="120000"/>
              </a:lnSpc>
              <a:spcBef>
                <a:spcPts val="600"/>
              </a:spcBef>
              <a:spcAft>
                <a:spcPts val="600"/>
              </a:spcAft>
            </a:pPr>
            <a:r>
              <a:rPr lang="en-IN" sz="2000" dirty="0" smtClean="0">
                <a:latin typeface="Candara" panose="020E0502030303020204" pitchFamily="34" charset="0"/>
              </a:rPr>
              <a:t>Full physical assessment with special attention to peripheral perfusion, colour, bilateral pulses, temperature, capillary return, movement and sensation</a:t>
            </a:r>
          </a:p>
          <a:p>
            <a:pPr algn="just">
              <a:lnSpc>
                <a:spcPct val="120000"/>
              </a:lnSpc>
              <a:spcBef>
                <a:spcPts val="600"/>
              </a:spcBef>
              <a:spcAft>
                <a:spcPts val="600"/>
              </a:spcAft>
            </a:pPr>
            <a:r>
              <a:rPr lang="en-IN" sz="2000" dirty="0" smtClean="0">
                <a:latin typeface="Candara" panose="020E0502030303020204" pitchFamily="34" charset="0"/>
              </a:rPr>
              <a:t>Patient education</a:t>
            </a:r>
          </a:p>
          <a:p>
            <a:pPr algn="just">
              <a:lnSpc>
                <a:spcPct val="120000"/>
              </a:lnSpc>
              <a:spcBef>
                <a:spcPts val="600"/>
              </a:spcBef>
              <a:spcAft>
                <a:spcPts val="600"/>
              </a:spcAft>
            </a:pPr>
            <a:r>
              <a:rPr lang="en-IN" sz="2000" dirty="0" smtClean="0">
                <a:latin typeface="Candara" panose="020E0502030303020204" pitchFamily="34" charset="0"/>
              </a:rPr>
              <a:t>Pressure area care 2 – 4hourly as patient immobile </a:t>
            </a:r>
          </a:p>
          <a:p>
            <a:pPr algn="just">
              <a:lnSpc>
                <a:spcPct val="120000"/>
              </a:lnSpc>
              <a:spcBef>
                <a:spcPts val="600"/>
              </a:spcBef>
              <a:spcAft>
                <a:spcPts val="600"/>
              </a:spcAft>
            </a:pPr>
            <a:r>
              <a:rPr lang="en-IN" sz="2000" dirty="0" smtClean="0">
                <a:latin typeface="Candara" panose="020E0502030303020204" pitchFamily="34" charset="0"/>
              </a:rPr>
              <a:t>Hourly haemodynamic observations recorded </a:t>
            </a:r>
          </a:p>
          <a:p>
            <a:pPr algn="just">
              <a:lnSpc>
                <a:spcPct val="120000"/>
              </a:lnSpc>
              <a:spcBef>
                <a:spcPts val="600"/>
              </a:spcBef>
              <a:spcAft>
                <a:spcPts val="600"/>
              </a:spcAft>
            </a:pPr>
            <a:r>
              <a:rPr lang="en-IN" sz="2000" dirty="0" smtClean="0">
                <a:latin typeface="Candara" panose="020E0502030303020204" pitchFamily="34" charset="0"/>
              </a:rPr>
              <a:t>Patient nursed supine 30-45 degrees head up. May be nursed on side as long as leg with IABP is kept straight </a:t>
            </a:r>
          </a:p>
          <a:p>
            <a:pPr algn="just">
              <a:lnSpc>
                <a:spcPct val="120000"/>
              </a:lnSpc>
              <a:spcBef>
                <a:spcPts val="600"/>
              </a:spcBef>
              <a:spcAft>
                <a:spcPts val="600"/>
              </a:spcAft>
            </a:pPr>
            <a:r>
              <a:rPr lang="en-IN" sz="2000" dirty="0" smtClean="0">
                <a:latin typeface="Candara" panose="020E0502030303020204" pitchFamily="34" charset="0"/>
              </a:rPr>
              <a:t>Check IAB site regularly for signs of infection and change occlusive clear dressing</a:t>
            </a:r>
            <a:endParaRPr lang="en-IN" sz="2000" dirty="0">
              <a:latin typeface="Candara" panose="020E0502030303020204" pitchFamily="34" charset="0"/>
            </a:endParaRP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Management during </a:t>
            </a:r>
            <a:r>
              <a:rPr lang="en-IN" altLang="zh-TW" sz="2800" b="1" dirty="0" err="1" smtClean="0">
                <a:solidFill>
                  <a:srgbClr val="FFFF00"/>
                </a:solidFill>
                <a:latin typeface="Candara" panose="020E0502030303020204" pitchFamily="34" charset="0"/>
              </a:rPr>
              <a:t>counterpulsation</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4593584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990600"/>
            <a:ext cx="8503920" cy="5334000"/>
          </a:xfrm>
        </p:spPr>
        <p:txBody>
          <a:bodyPr>
            <a:noAutofit/>
          </a:bodyPr>
          <a:lstStyle/>
          <a:p>
            <a:pPr marL="0" indent="0" algn="just">
              <a:spcBef>
                <a:spcPts val="600"/>
              </a:spcBef>
              <a:spcAft>
                <a:spcPts val="600"/>
              </a:spcAft>
              <a:buNone/>
            </a:pPr>
            <a:r>
              <a:rPr lang="en-IN" sz="2400" b="1" dirty="0" smtClean="0">
                <a:solidFill>
                  <a:srgbClr val="00FF00"/>
                </a:solidFill>
                <a:latin typeface="Candara" panose="020E0502030303020204" pitchFamily="34" charset="0"/>
              </a:rPr>
              <a:t>Anticoagulation</a:t>
            </a:r>
          </a:p>
          <a:p>
            <a:pPr algn="just">
              <a:spcBef>
                <a:spcPts val="600"/>
              </a:spcBef>
              <a:spcAft>
                <a:spcPts val="600"/>
              </a:spcAft>
            </a:pPr>
            <a:r>
              <a:rPr lang="en-IN" sz="2400" dirty="0" smtClean="0">
                <a:latin typeface="Candara" panose="020E0502030303020204" pitchFamily="34" charset="0"/>
              </a:rPr>
              <a:t>Heparin 5000 units before insertion</a:t>
            </a:r>
          </a:p>
          <a:p>
            <a:pPr algn="just">
              <a:spcBef>
                <a:spcPts val="600"/>
              </a:spcBef>
              <a:spcAft>
                <a:spcPts val="600"/>
              </a:spcAft>
            </a:pPr>
            <a:r>
              <a:rPr lang="en-IN" sz="2400" dirty="0" smtClean="0">
                <a:latin typeface="Candara" panose="020E0502030303020204" pitchFamily="34" charset="0"/>
              </a:rPr>
              <a:t>Followed by continuous infusion</a:t>
            </a:r>
          </a:p>
          <a:p>
            <a:pPr algn="just">
              <a:spcBef>
                <a:spcPts val="600"/>
              </a:spcBef>
              <a:spcAft>
                <a:spcPts val="600"/>
              </a:spcAft>
            </a:pPr>
            <a:r>
              <a:rPr lang="en-IN" sz="2400" dirty="0" smtClean="0">
                <a:latin typeface="Candara" panose="020E0502030303020204" pitchFamily="34" charset="0"/>
              </a:rPr>
              <a:t>APTT 1.5 to 2 times normal</a:t>
            </a:r>
          </a:p>
          <a:p>
            <a:pPr algn="just">
              <a:spcBef>
                <a:spcPts val="600"/>
              </a:spcBef>
              <a:spcAft>
                <a:spcPts val="600"/>
              </a:spcAft>
            </a:pPr>
            <a:r>
              <a:rPr lang="en-IN" sz="2400" dirty="0" smtClean="0">
                <a:latin typeface="Candara" panose="020E0502030303020204" pitchFamily="34" charset="0"/>
              </a:rPr>
              <a:t>Selective use of heparin</a:t>
            </a:r>
          </a:p>
          <a:p>
            <a:pPr lvl="1" algn="just">
              <a:spcBef>
                <a:spcPts val="600"/>
              </a:spcBef>
              <a:spcAft>
                <a:spcPts val="600"/>
              </a:spcAft>
            </a:pPr>
            <a:r>
              <a:rPr lang="en-US" altLang="en-US" sz="2000" dirty="0">
                <a:latin typeface="Candara" panose="020E0502030303020204" pitchFamily="34" charset="0"/>
              </a:rPr>
              <a:t>No recommendations by manufacturers</a:t>
            </a:r>
          </a:p>
          <a:p>
            <a:pPr lvl="1" algn="just">
              <a:spcBef>
                <a:spcPts val="600"/>
              </a:spcBef>
              <a:spcAft>
                <a:spcPts val="600"/>
              </a:spcAft>
            </a:pPr>
            <a:r>
              <a:rPr lang="en-US" altLang="en-US" sz="2000" dirty="0">
                <a:latin typeface="Candara" panose="020E0502030303020204" pitchFamily="34" charset="0"/>
              </a:rPr>
              <a:t>Generally not thought to be necessary if pumping 1:1</a:t>
            </a:r>
          </a:p>
          <a:p>
            <a:pPr lvl="1" algn="just">
              <a:spcBef>
                <a:spcPts val="600"/>
              </a:spcBef>
              <a:spcAft>
                <a:spcPts val="600"/>
              </a:spcAft>
            </a:pPr>
            <a:r>
              <a:rPr lang="en-US" altLang="en-US" sz="2000" dirty="0">
                <a:latin typeface="Candara" panose="020E0502030303020204" pitchFamily="34" charset="0"/>
              </a:rPr>
              <a:t>Reasonable if during a long wean while pumping 1:2 or </a:t>
            </a:r>
            <a:r>
              <a:rPr lang="en-US" altLang="en-US" sz="2000" dirty="0" smtClean="0">
                <a:latin typeface="Candara" panose="020E0502030303020204" pitchFamily="34" charset="0"/>
              </a:rPr>
              <a:t>1:3</a:t>
            </a:r>
            <a:endParaRPr lang="en-US" altLang="en-US" sz="2000" dirty="0">
              <a:latin typeface="Candara" panose="020E0502030303020204" pitchFamily="34" charset="0"/>
            </a:endParaRP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Management during </a:t>
            </a:r>
            <a:r>
              <a:rPr lang="en-IN" altLang="zh-TW" sz="2800" b="1" dirty="0" err="1" smtClean="0">
                <a:solidFill>
                  <a:srgbClr val="FFFF00"/>
                </a:solidFill>
                <a:latin typeface="Candara" panose="020E0502030303020204" pitchFamily="34" charset="0"/>
              </a:rPr>
              <a:t>counterpulsation</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847669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5280" y="1066800"/>
            <a:ext cx="8122920" cy="4572000"/>
          </a:xfrm>
        </p:spPr>
        <p:txBody>
          <a:bodyPr>
            <a:normAutofit/>
          </a:bodyPr>
          <a:lstStyle/>
          <a:p>
            <a:pPr marL="0" indent="0" algn="just">
              <a:spcBef>
                <a:spcPts val="600"/>
              </a:spcBef>
              <a:spcAft>
                <a:spcPts val="600"/>
              </a:spcAft>
              <a:buNone/>
            </a:pPr>
            <a:r>
              <a:rPr lang="en-IN" sz="2400" b="1" dirty="0" smtClean="0">
                <a:solidFill>
                  <a:srgbClr val="00FF00"/>
                </a:solidFill>
                <a:latin typeface="Candara" panose="020E0502030303020204" pitchFamily="34" charset="0"/>
              </a:rPr>
              <a:t>Pathology &amp; Tests</a:t>
            </a:r>
            <a:r>
              <a:rPr lang="en-IN" sz="2400" b="1" dirty="0">
                <a:solidFill>
                  <a:srgbClr val="00FF00"/>
                </a:solidFill>
                <a:latin typeface="Candara" panose="020E0502030303020204" pitchFamily="34" charset="0"/>
              </a:rPr>
              <a:t>:</a:t>
            </a:r>
            <a:r>
              <a:rPr lang="en-IN" sz="2400" b="1" dirty="0">
                <a:latin typeface="Candara" panose="020E0502030303020204" pitchFamily="34" charset="0"/>
              </a:rPr>
              <a:t> </a:t>
            </a:r>
            <a:endParaRPr lang="en-IN" sz="2400" dirty="0">
              <a:latin typeface="Candara" panose="020E0502030303020204" pitchFamily="34" charset="0"/>
            </a:endParaRPr>
          </a:p>
          <a:p>
            <a:pPr algn="just">
              <a:spcBef>
                <a:spcPts val="600"/>
              </a:spcBef>
              <a:spcAft>
                <a:spcPts val="600"/>
              </a:spcAft>
            </a:pPr>
            <a:r>
              <a:rPr lang="en-IN" sz="2400" dirty="0" smtClean="0">
                <a:latin typeface="Candara" panose="020E0502030303020204" pitchFamily="34" charset="0"/>
              </a:rPr>
              <a:t>Daily </a:t>
            </a:r>
            <a:r>
              <a:rPr lang="en-IN" sz="2400" dirty="0">
                <a:latin typeface="Candara" panose="020E0502030303020204" pitchFamily="34" charset="0"/>
              </a:rPr>
              <a:t>CXR to ensure correct placement of IABP and ensure that it has not migrated. </a:t>
            </a:r>
          </a:p>
          <a:p>
            <a:pPr algn="just">
              <a:spcBef>
                <a:spcPts val="600"/>
              </a:spcBef>
              <a:spcAft>
                <a:spcPts val="600"/>
              </a:spcAft>
            </a:pPr>
            <a:r>
              <a:rPr lang="en-IN" sz="2400" dirty="0" smtClean="0">
                <a:latin typeface="Candara" panose="020E0502030303020204" pitchFamily="34" charset="0"/>
              </a:rPr>
              <a:t>Daily </a:t>
            </a:r>
            <a:r>
              <a:rPr lang="en-IN" sz="2400" dirty="0">
                <a:latin typeface="Candara" panose="020E0502030303020204" pitchFamily="34" charset="0"/>
              </a:rPr>
              <a:t>pathology for electrolytes, coagulation, </a:t>
            </a:r>
            <a:r>
              <a:rPr lang="en-IN" sz="2400" dirty="0" smtClean="0">
                <a:latin typeface="Candara" panose="020E0502030303020204" pitchFamily="34" charset="0"/>
              </a:rPr>
              <a:t>sepsis, </a:t>
            </a:r>
            <a:r>
              <a:rPr lang="en-IN" sz="2400" dirty="0" err="1" smtClean="0">
                <a:latin typeface="Candara" panose="020E0502030303020204" pitchFamily="34" charset="0"/>
              </a:rPr>
              <a:t>hemolysis</a:t>
            </a:r>
            <a:r>
              <a:rPr lang="en-IN" sz="2400" dirty="0" smtClean="0">
                <a:latin typeface="Candara" panose="020E0502030303020204" pitchFamily="34" charset="0"/>
              </a:rPr>
              <a:t> and thrombocytopenia</a:t>
            </a:r>
            <a:endParaRPr lang="en-IN" sz="2400" dirty="0">
              <a:latin typeface="Candara" panose="020E0502030303020204" pitchFamily="34" charset="0"/>
            </a:endParaRPr>
          </a:p>
          <a:p>
            <a:pPr algn="just">
              <a:spcBef>
                <a:spcPts val="600"/>
              </a:spcBef>
              <a:spcAft>
                <a:spcPts val="600"/>
              </a:spcAft>
            </a:pPr>
            <a:r>
              <a:rPr lang="en-IN" sz="2400" dirty="0" smtClean="0">
                <a:latin typeface="Candara" panose="020E0502030303020204" pitchFamily="34" charset="0"/>
              </a:rPr>
              <a:t>Careful monitoring of RFT (The balloon sits above the bifurcation of the renal arteries - backward migration may compromise blood flow to the kidneys). </a:t>
            </a:r>
          </a:p>
          <a:p>
            <a:pPr algn="just">
              <a:spcBef>
                <a:spcPts val="600"/>
              </a:spcBef>
              <a:spcAft>
                <a:spcPts val="600"/>
              </a:spcAft>
            </a:pPr>
            <a:r>
              <a:rPr lang="en-IN" sz="2400" dirty="0" smtClean="0">
                <a:latin typeface="Candara" panose="020E0502030303020204" pitchFamily="34" charset="0"/>
              </a:rPr>
              <a:t>Daily </a:t>
            </a:r>
            <a:r>
              <a:rPr lang="en-IN" sz="2400" dirty="0">
                <a:latin typeface="Candara" panose="020E0502030303020204" pitchFamily="34" charset="0"/>
              </a:rPr>
              <a:t>ECG and more frequently as indicated by patients clinical </a:t>
            </a:r>
            <a:r>
              <a:rPr lang="en-IN" sz="2400" dirty="0" smtClean="0">
                <a:latin typeface="Candara" panose="020E0502030303020204" pitchFamily="34" charset="0"/>
              </a:rPr>
              <a:t>status</a:t>
            </a:r>
            <a:endParaRPr lang="en-IN" sz="2400" dirty="0">
              <a:latin typeface="Candara" panose="020E0502030303020204" pitchFamily="34" charset="0"/>
            </a:endParaRP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Management during </a:t>
            </a:r>
            <a:r>
              <a:rPr lang="en-IN" altLang="zh-TW" sz="2800" b="1" dirty="0" err="1" smtClean="0">
                <a:solidFill>
                  <a:srgbClr val="FFFF00"/>
                </a:solidFill>
                <a:latin typeface="Candara" panose="020E0502030303020204" pitchFamily="34" charset="0"/>
              </a:rPr>
              <a:t>counterpulsation</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1936670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990600"/>
            <a:ext cx="8503920" cy="5410200"/>
          </a:xfrm>
        </p:spPr>
        <p:txBody>
          <a:bodyPr>
            <a:normAutofit/>
          </a:bodyPr>
          <a:lstStyle/>
          <a:p>
            <a:pPr marL="0" indent="0" algn="just">
              <a:spcBef>
                <a:spcPts val="600"/>
              </a:spcBef>
              <a:spcAft>
                <a:spcPts val="600"/>
              </a:spcAft>
              <a:buNone/>
            </a:pPr>
            <a:r>
              <a:rPr lang="en-IN" sz="2200" b="1" dirty="0">
                <a:solidFill>
                  <a:srgbClr val="00FF00"/>
                </a:solidFill>
                <a:latin typeface="Candara" panose="020E0502030303020204" pitchFamily="34" charset="0"/>
              </a:rPr>
              <a:t>IABP machine management</a:t>
            </a:r>
            <a:r>
              <a:rPr lang="en-IN" sz="2200" b="1" dirty="0" smtClean="0">
                <a:solidFill>
                  <a:srgbClr val="00FF00"/>
                </a:solidFill>
                <a:latin typeface="Candara" panose="020E0502030303020204" pitchFamily="34" charset="0"/>
              </a:rPr>
              <a:t>:</a:t>
            </a:r>
            <a:endParaRPr lang="en-IN" sz="2200" dirty="0">
              <a:solidFill>
                <a:srgbClr val="00FF00"/>
              </a:solidFill>
              <a:latin typeface="Candara" panose="020E0502030303020204" pitchFamily="34" charset="0"/>
            </a:endParaRPr>
          </a:p>
          <a:p>
            <a:pPr algn="just">
              <a:spcBef>
                <a:spcPts val="600"/>
              </a:spcBef>
              <a:spcAft>
                <a:spcPts val="600"/>
              </a:spcAft>
            </a:pPr>
            <a:r>
              <a:rPr lang="en-IN" sz="2200" dirty="0" smtClean="0">
                <a:latin typeface="Candara" panose="020E0502030303020204" pitchFamily="34" charset="0"/>
              </a:rPr>
              <a:t>Obtain </a:t>
            </a:r>
            <a:r>
              <a:rPr lang="en-IN" sz="2200" dirty="0">
                <a:latin typeface="Candara" panose="020E0502030303020204" pitchFamily="34" charset="0"/>
              </a:rPr>
              <a:t>optimal diastolic augmentation </a:t>
            </a:r>
            <a:r>
              <a:rPr lang="en-IN" sz="2200" dirty="0" smtClean="0">
                <a:latin typeface="Candara" panose="020E0502030303020204" pitchFamily="34" charset="0"/>
              </a:rPr>
              <a:t>and </a:t>
            </a:r>
            <a:r>
              <a:rPr lang="en-IN" sz="2200" dirty="0">
                <a:latin typeface="Candara" panose="020E0502030303020204" pitchFamily="34" charset="0"/>
              </a:rPr>
              <a:t>afterload reduction</a:t>
            </a:r>
            <a:r>
              <a:rPr lang="en-IN" sz="2200" dirty="0" smtClean="0">
                <a:latin typeface="Candara" panose="020E0502030303020204" pitchFamily="34" charset="0"/>
              </a:rPr>
              <a:t>.</a:t>
            </a:r>
            <a:endParaRPr lang="en-IN" sz="2200" dirty="0">
              <a:latin typeface="Candara" panose="020E0502030303020204" pitchFamily="34" charset="0"/>
            </a:endParaRPr>
          </a:p>
          <a:p>
            <a:pPr algn="just">
              <a:spcBef>
                <a:spcPts val="600"/>
              </a:spcBef>
              <a:spcAft>
                <a:spcPts val="600"/>
              </a:spcAft>
            </a:pPr>
            <a:r>
              <a:rPr lang="en-IN" sz="2200" dirty="0" smtClean="0">
                <a:latin typeface="Candara" panose="020E0502030303020204" pitchFamily="34" charset="0"/>
              </a:rPr>
              <a:t>Prevent </a:t>
            </a:r>
            <a:r>
              <a:rPr lang="en-IN" sz="2200" dirty="0">
                <a:latin typeface="Candara" panose="020E0502030303020204" pitchFamily="34" charset="0"/>
              </a:rPr>
              <a:t>inflation of IABP during Ventricular Ejection </a:t>
            </a:r>
          </a:p>
          <a:p>
            <a:pPr algn="just">
              <a:spcBef>
                <a:spcPts val="600"/>
              </a:spcBef>
              <a:spcAft>
                <a:spcPts val="600"/>
              </a:spcAft>
            </a:pPr>
            <a:r>
              <a:rPr lang="en-IN" sz="2200" dirty="0" smtClean="0">
                <a:latin typeface="Candara" panose="020E0502030303020204" pitchFamily="34" charset="0"/>
              </a:rPr>
              <a:t>Maintain </a:t>
            </a:r>
            <a:r>
              <a:rPr lang="en-IN" sz="2200" dirty="0">
                <a:latin typeface="Candara" panose="020E0502030303020204" pitchFamily="34" charset="0"/>
              </a:rPr>
              <a:t>optimal ECG and arterial trace </a:t>
            </a:r>
          </a:p>
          <a:p>
            <a:pPr algn="just">
              <a:spcBef>
                <a:spcPts val="600"/>
              </a:spcBef>
              <a:spcAft>
                <a:spcPts val="600"/>
              </a:spcAft>
            </a:pPr>
            <a:r>
              <a:rPr lang="en-IN" sz="2200" dirty="0" smtClean="0">
                <a:latin typeface="Candara" panose="020E0502030303020204" pitchFamily="34" charset="0"/>
              </a:rPr>
              <a:t>Adjust various alarms properly</a:t>
            </a:r>
            <a:endParaRPr lang="en-IN" sz="2200" dirty="0">
              <a:latin typeface="Candara" panose="020E0502030303020204" pitchFamily="34" charset="0"/>
            </a:endParaRPr>
          </a:p>
          <a:p>
            <a:pPr algn="just">
              <a:spcBef>
                <a:spcPts val="600"/>
              </a:spcBef>
              <a:spcAft>
                <a:spcPts val="600"/>
              </a:spcAft>
            </a:pPr>
            <a:r>
              <a:rPr lang="en-IN" sz="2200" dirty="0" smtClean="0">
                <a:latin typeface="Candara" panose="020E0502030303020204" pitchFamily="34" charset="0"/>
              </a:rPr>
              <a:t>Monitor external tubing </a:t>
            </a:r>
            <a:endParaRPr lang="en-IN" sz="2200" dirty="0">
              <a:latin typeface="Candara" panose="020E0502030303020204" pitchFamily="34" charset="0"/>
            </a:endParaRPr>
          </a:p>
          <a:p>
            <a:pPr algn="just">
              <a:spcBef>
                <a:spcPts val="600"/>
              </a:spcBef>
              <a:spcAft>
                <a:spcPts val="600"/>
              </a:spcAft>
            </a:pPr>
            <a:r>
              <a:rPr lang="en-IN" sz="2200" dirty="0" smtClean="0">
                <a:latin typeface="Candara" panose="020E0502030303020204" pitchFamily="34" charset="0"/>
              </a:rPr>
              <a:t>Watch </a:t>
            </a:r>
            <a:r>
              <a:rPr lang="en-IN" sz="2200" dirty="0">
                <a:latin typeface="Candara" panose="020E0502030303020204" pitchFamily="34" charset="0"/>
              </a:rPr>
              <a:t>for signs of balloon leak: frequent loss of augmentation </a:t>
            </a:r>
          </a:p>
          <a:p>
            <a:pPr algn="just">
              <a:spcBef>
                <a:spcPts val="600"/>
              </a:spcBef>
              <a:spcAft>
                <a:spcPts val="600"/>
              </a:spcAft>
            </a:pPr>
            <a:r>
              <a:rPr lang="en-IN" sz="2200" dirty="0" smtClean="0">
                <a:latin typeface="Candara" panose="020E0502030303020204" pitchFamily="34" charset="0"/>
              </a:rPr>
              <a:t>Pump </a:t>
            </a:r>
            <a:r>
              <a:rPr lang="en-IN" sz="2200" dirty="0">
                <a:latin typeface="Candara" panose="020E0502030303020204" pitchFamily="34" charset="0"/>
              </a:rPr>
              <a:t>should not be put in standby for longer than 20 minutes due to increase risk of thrombus formation </a:t>
            </a:r>
          </a:p>
          <a:p>
            <a:pPr algn="just">
              <a:spcBef>
                <a:spcPts val="600"/>
              </a:spcBef>
              <a:spcAft>
                <a:spcPts val="600"/>
              </a:spcAft>
            </a:pPr>
            <a:r>
              <a:rPr lang="en-IN" sz="2200" dirty="0" smtClean="0">
                <a:latin typeface="Candara" panose="020E0502030303020204" pitchFamily="34" charset="0"/>
              </a:rPr>
              <a:t>The </a:t>
            </a:r>
            <a:r>
              <a:rPr lang="en-IN" sz="2200" dirty="0">
                <a:latin typeface="Candara" panose="020E0502030303020204" pitchFamily="34" charset="0"/>
              </a:rPr>
              <a:t>helium cylinder should be replaced whenever pressure drops below the </a:t>
            </a:r>
            <a:r>
              <a:rPr lang="en-IN" sz="2200" dirty="0" err="1">
                <a:latin typeface="Candara" panose="020E0502030303020204" pitchFamily="34" charset="0"/>
              </a:rPr>
              <a:t>preset</a:t>
            </a:r>
            <a:r>
              <a:rPr lang="en-IN" sz="2200" dirty="0">
                <a:latin typeface="Candara" panose="020E0502030303020204" pitchFamily="34" charset="0"/>
              </a:rPr>
              <a:t> level as indicated by the LOW HELIUM message</a:t>
            </a:r>
            <a:r>
              <a:rPr lang="en-IN" sz="2200" dirty="0" smtClean="0">
                <a:latin typeface="Candara" panose="020E0502030303020204" pitchFamily="34" charset="0"/>
              </a:rPr>
              <a:t>.</a:t>
            </a:r>
            <a:endParaRPr lang="en-IN" sz="2200" dirty="0">
              <a:latin typeface="Candara" panose="020E0502030303020204" pitchFamily="34" charset="0"/>
            </a:endParaRP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Management during </a:t>
            </a:r>
            <a:r>
              <a:rPr lang="en-IN" altLang="zh-TW" sz="2800" b="1" dirty="0" err="1" smtClean="0">
                <a:solidFill>
                  <a:srgbClr val="FFFF00"/>
                </a:solidFill>
                <a:latin typeface="Candara" panose="020E0502030303020204" pitchFamily="34" charset="0"/>
              </a:rPr>
              <a:t>counterpulsation</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4627598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066800"/>
            <a:ext cx="7927848" cy="4572000"/>
          </a:xfrm>
        </p:spPr>
        <p:txBody>
          <a:bodyPr>
            <a:normAutofit fontScale="92500" lnSpcReduction="10000"/>
          </a:bodyPr>
          <a:lstStyle/>
          <a:p>
            <a:pPr algn="just">
              <a:lnSpc>
                <a:spcPct val="110000"/>
              </a:lnSpc>
              <a:spcBef>
                <a:spcPts val="600"/>
              </a:spcBef>
              <a:spcAft>
                <a:spcPts val="600"/>
              </a:spcAft>
            </a:pPr>
            <a:r>
              <a:rPr lang="en-IN" sz="2400" dirty="0" smtClean="0">
                <a:latin typeface="Candara" panose="020E0502030303020204" pitchFamily="34" charset="0"/>
              </a:rPr>
              <a:t>Temporary support in acute settings for 24 to 48 hours</a:t>
            </a:r>
          </a:p>
          <a:p>
            <a:pPr algn="just">
              <a:lnSpc>
                <a:spcPct val="110000"/>
              </a:lnSpc>
              <a:spcBef>
                <a:spcPts val="600"/>
              </a:spcBef>
              <a:spcAft>
                <a:spcPts val="600"/>
              </a:spcAft>
            </a:pPr>
            <a:r>
              <a:rPr lang="en-IN" sz="2400" dirty="0" smtClean="0">
                <a:latin typeface="Candara" panose="020E0502030303020204" pitchFamily="34" charset="0"/>
              </a:rPr>
              <a:t>Before removal, progressive weaning from 1:1 to 1:2 and then 1:3 mode</a:t>
            </a:r>
          </a:p>
          <a:p>
            <a:pPr marL="365125" indent="-255588">
              <a:lnSpc>
                <a:spcPct val="110000"/>
              </a:lnSpc>
              <a:spcBef>
                <a:spcPts val="600"/>
              </a:spcBef>
              <a:spcAft>
                <a:spcPts val="600"/>
              </a:spcAft>
            </a:pPr>
            <a:r>
              <a:rPr lang="en-US" altLang="zh-TW" sz="2400" dirty="0">
                <a:latin typeface="Candara" panose="020E0502030303020204" pitchFamily="34" charset="0"/>
              </a:rPr>
              <a:t>Decreasing inotropic support</a:t>
            </a:r>
          </a:p>
          <a:p>
            <a:pPr marL="365125" indent="-255588">
              <a:lnSpc>
                <a:spcPct val="110000"/>
              </a:lnSpc>
              <a:spcBef>
                <a:spcPts val="600"/>
              </a:spcBef>
              <a:spcAft>
                <a:spcPts val="600"/>
              </a:spcAft>
            </a:pPr>
            <a:r>
              <a:rPr lang="en-US" altLang="zh-TW" sz="2400" dirty="0">
                <a:latin typeface="Candara" panose="020E0502030303020204" pitchFamily="34" charset="0"/>
              </a:rPr>
              <a:t>Decrease augmentation</a:t>
            </a:r>
          </a:p>
          <a:p>
            <a:pPr algn="just">
              <a:lnSpc>
                <a:spcPct val="110000"/>
              </a:lnSpc>
              <a:spcBef>
                <a:spcPts val="600"/>
              </a:spcBef>
              <a:spcAft>
                <a:spcPts val="600"/>
              </a:spcAft>
            </a:pPr>
            <a:r>
              <a:rPr lang="en-IN" sz="2400" dirty="0" smtClean="0">
                <a:latin typeface="Candara" panose="020E0502030303020204" pitchFamily="34" charset="0"/>
              </a:rPr>
              <a:t>Stop heparin for 6 </a:t>
            </a:r>
            <a:r>
              <a:rPr lang="en-IN" sz="2400" dirty="0" err="1" smtClean="0">
                <a:latin typeface="Candara" panose="020E0502030303020204" pitchFamily="34" charset="0"/>
              </a:rPr>
              <a:t>hrs</a:t>
            </a:r>
            <a:r>
              <a:rPr lang="en-IN" sz="2400" dirty="0" smtClean="0">
                <a:latin typeface="Candara" panose="020E0502030303020204" pitchFamily="34" charset="0"/>
              </a:rPr>
              <a:t> and monitor </a:t>
            </a:r>
            <a:r>
              <a:rPr lang="en-IN" sz="2400" dirty="0" err="1" smtClean="0">
                <a:latin typeface="Candara" panose="020E0502030303020204" pitchFamily="34" charset="0"/>
              </a:rPr>
              <a:t>aPTT</a:t>
            </a:r>
            <a:r>
              <a:rPr lang="en-IN" sz="2400" dirty="0" smtClean="0">
                <a:latin typeface="Candara" panose="020E0502030303020204" pitchFamily="34" charset="0"/>
              </a:rPr>
              <a:t> to fall below 50 sec</a:t>
            </a:r>
          </a:p>
          <a:p>
            <a:pPr algn="just">
              <a:lnSpc>
                <a:spcPct val="110000"/>
              </a:lnSpc>
              <a:spcBef>
                <a:spcPts val="600"/>
              </a:spcBef>
              <a:spcAft>
                <a:spcPts val="600"/>
              </a:spcAft>
            </a:pPr>
            <a:r>
              <a:rPr lang="en-IN" sz="2400" dirty="0" smtClean="0">
                <a:latin typeface="Candara" panose="020E0502030303020204" pitchFamily="34" charset="0"/>
              </a:rPr>
              <a:t>Shut off the pump, remove all air and pull out catheter along with sheath</a:t>
            </a:r>
          </a:p>
          <a:p>
            <a:pPr algn="just">
              <a:lnSpc>
                <a:spcPct val="110000"/>
              </a:lnSpc>
              <a:spcBef>
                <a:spcPts val="600"/>
              </a:spcBef>
              <a:spcAft>
                <a:spcPts val="600"/>
              </a:spcAft>
            </a:pPr>
            <a:r>
              <a:rPr lang="en-IN" sz="2400" dirty="0" smtClean="0">
                <a:latin typeface="Candara" panose="020E0502030303020204" pitchFamily="34" charset="0"/>
              </a:rPr>
              <a:t>Firm compression for 30 to 60 </a:t>
            </a:r>
            <a:r>
              <a:rPr lang="en-IN" sz="2400" dirty="0" err="1" smtClean="0">
                <a:latin typeface="Candara" panose="020E0502030303020204" pitchFamily="34" charset="0"/>
              </a:rPr>
              <a:t>mins</a:t>
            </a:r>
            <a:endParaRPr lang="en-IN" sz="2400" dirty="0" smtClean="0">
              <a:latin typeface="Candara" panose="020E0502030303020204" pitchFamily="34" charset="0"/>
            </a:endParaRPr>
          </a:p>
          <a:p>
            <a:pPr algn="just">
              <a:lnSpc>
                <a:spcPct val="110000"/>
              </a:lnSpc>
              <a:spcBef>
                <a:spcPts val="600"/>
              </a:spcBef>
              <a:spcAft>
                <a:spcPts val="600"/>
              </a:spcAft>
            </a:pPr>
            <a:r>
              <a:rPr lang="en-IN" sz="2400" dirty="0" smtClean="0">
                <a:latin typeface="Candara" panose="020E0502030303020204" pitchFamily="34" charset="0"/>
              </a:rPr>
              <a:t>Bed rest and avoid hip flexion for next 24 </a:t>
            </a:r>
            <a:r>
              <a:rPr lang="en-IN" sz="2400" dirty="0" err="1" smtClean="0">
                <a:latin typeface="Candara" panose="020E0502030303020204" pitchFamily="34" charset="0"/>
              </a:rPr>
              <a:t>hrs</a:t>
            </a:r>
            <a:endParaRPr lang="en-IN" sz="2400" dirty="0">
              <a:latin typeface="Candara" panose="020E0502030303020204" pitchFamily="34" charset="0"/>
            </a:endParaRP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Weaning</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3999213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38238"/>
            <a:ext cx="91440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Complications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19036547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90600" y="1219200"/>
            <a:ext cx="7086600" cy="5181600"/>
          </a:xfrm>
        </p:spPr>
      </p:pic>
    </p:spTree>
    <p:extLst>
      <p:ext uri="{BB962C8B-B14F-4D97-AF65-F5344CB8AC3E}">
        <p14:creationId xmlns:p14="http://schemas.microsoft.com/office/powerpoint/2010/main" val="4075038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219200"/>
            <a:ext cx="7239000" cy="4495800"/>
          </a:xfrm>
        </p:spPr>
        <p:txBody>
          <a:bodyPr>
            <a:noAutofit/>
          </a:bodyPr>
          <a:lstStyle/>
          <a:p>
            <a:pPr algn="just">
              <a:spcBef>
                <a:spcPts val="600"/>
              </a:spcBef>
              <a:spcAft>
                <a:spcPts val="600"/>
              </a:spcAft>
            </a:pPr>
            <a:r>
              <a:rPr lang="en-IN" sz="2400" dirty="0" smtClean="0">
                <a:latin typeface="Candara" panose="020E0502030303020204" pitchFamily="34" charset="0"/>
              </a:rPr>
              <a:t>Systolic unloading</a:t>
            </a:r>
          </a:p>
          <a:p>
            <a:pPr algn="just">
              <a:spcBef>
                <a:spcPts val="600"/>
              </a:spcBef>
              <a:spcAft>
                <a:spcPts val="600"/>
              </a:spcAft>
            </a:pPr>
            <a:r>
              <a:rPr lang="en-IN" sz="2400" dirty="0" smtClean="0">
                <a:latin typeface="Candara" panose="020E0502030303020204" pitchFamily="34" charset="0"/>
              </a:rPr>
              <a:t>Diastolic augmentation</a:t>
            </a:r>
          </a:p>
          <a:p>
            <a:pPr algn="just">
              <a:spcBef>
                <a:spcPts val="600"/>
              </a:spcBef>
              <a:spcAft>
                <a:spcPts val="600"/>
              </a:spcAft>
            </a:pPr>
            <a:endParaRPr lang="en-IN" sz="2400" b="1" dirty="0" smtClean="0">
              <a:latin typeface="Candara" panose="020E0502030303020204" pitchFamily="34" charset="0"/>
            </a:endParaRPr>
          </a:p>
          <a:p>
            <a:pPr algn="just">
              <a:spcBef>
                <a:spcPts val="600"/>
              </a:spcBef>
              <a:spcAft>
                <a:spcPts val="600"/>
              </a:spcAft>
            </a:pPr>
            <a:r>
              <a:rPr lang="en-IN" sz="2400" b="1" dirty="0" smtClean="0">
                <a:solidFill>
                  <a:srgbClr val="00FF00"/>
                </a:solidFill>
                <a:latin typeface="Candara" panose="020E0502030303020204" pitchFamily="34" charset="0"/>
              </a:rPr>
              <a:t>Cardiac cycle </a:t>
            </a:r>
            <a:endParaRPr lang="en-IN" sz="2400" dirty="0" smtClean="0">
              <a:solidFill>
                <a:srgbClr val="00FF00"/>
              </a:solidFill>
              <a:latin typeface="Candara" panose="020E0502030303020204" pitchFamily="34" charset="0"/>
            </a:endParaRPr>
          </a:p>
          <a:p>
            <a:pPr marL="18288" indent="0" algn="just">
              <a:spcBef>
                <a:spcPts val="600"/>
              </a:spcBef>
              <a:spcAft>
                <a:spcPts val="600"/>
              </a:spcAft>
              <a:buNone/>
            </a:pPr>
            <a:r>
              <a:rPr lang="en-IN" sz="2400" dirty="0" smtClean="0">
                <a:latin typeface="Candara" panose="020E0502030303020204" pitchFamily="34" charset="0"/>
              </a:rPr>
              <a:t>	1.  Atrial systole (contraction) </a:t>
            </a:r>
          </a:p>
          <a:p>
            <a:pPr marL="18288" indent="0" algn="just">
              <a:spcBef>
                <a:spcPts val="600"/>
              </a:spcBef>
              <a:spcAft>
                <a:spcPts val="600"/>
              </a:spcAft>
              <a:buNone/>
            </a:pPr>
            <a:r>
              <a:rPr lang="en-IN" sz="2400" dirty="0" smtClean="0">
                <a:latin typeface="Candara" panose="020E0502030303020204" pitchFamily="34" charset="0"/>
              </a:rPr>
              <a:t>	2.  </a:t>
            </a:r>
            <a:r>
              <a:rPr lang="en-IN" sz="2400" dirty="0" err="1" smtClean="0">
                <a:latin typeface="Candara" panose="020E0502030303020204" pitchFamily="34" charset="0"/>
              </a:rPr>
              <a:t>Isovolumetric</a:t>
            </a:r>
            <a:r>
              <a:rPr lang="en-IN" sz="2400" dirty="0" smtClean="0">
                <a:latin typeface="Candara" panose="020E0502030303020204" pitchFamily="34" charset="0"/>
              </a:rPr>
              <a:t> </a:t>
            </a:r>
            <a:r>
              <a:rPr lang="en-IN" sz="2400" dirty="0">
                <a:latin typeface="Candara" panose="020E0502030303020204" pitchFamily="34" charset="0"/>
              </a:rPr>
              <a:t>contraction </a:t>
            </a:r>
          </a:p>
          <a:p>
            <a:pPr marL="18288" indent="0" algn="just">
              <a:spcBef>
                <a:spcPts val="600"/>
              </a:spcBef>
              <a:spcAft>
                <a:spcPts val="600"/>
              </a:spcAft>
              <a:buNone/>
            </a:pPr>
            <a:r>
              <a:rPr lang="en-IN" sz="2400" dirty="0" smtClean="0">
                <a:latin typeface="Candara" panose="020E0502030303020204" pitchFamily="34" charset="0"/>
              </a:rPr>
              <a:t>	3.  Ventricular </a:t>
            </a:r>
            <a:r>
              <a:rPr lang="en-IN" sz="2400" dirty="0">
                <a:latin typeface="Candara" panose="020E0502030303020204" pitchFamily="34" charset="0"/>
              </a:rPr>
              <a:t>systole/ejection </a:t>
            </a:r>
          </a:p>
          <a:p>
            <a:pPr marL="18288" indent="0" algn="just">
              <a:spcBef>
                <a:spcPts val="600"/>
              </a:spcBef>
              <a:spcAft>
                <a:spcPts val="600"/>
              </a:spcAft>
              <a:buNone/>
            </a:pPr>
            <a:r>
              <a:rPr lang="en-IN" sz="2400" dirty="0" smtClean="0">
                <a:latin typeface="Candara" panose="020E0502030303020204" pitchFamily="34" charset="0"/>
              </a:rPr>
              <a:t>	4.  </a:t>
            </a:r>
            <a:r>
              <a:rPr lang="en-IN" sz="2400" dirty="0" err="1" smtClean="0">
                <a:latin typeface="Candara" panose="020E0502030303020204" pitchFamily="34" charset="0"/>
              </a:rPr>
              <a:t>Isovolumetric</a:t>
            </a:r>
            <a:r>
              <a:rPr lang="en-IN" sz="2400" dirty="0" smtClean="0">
                <a:latin typeface="Candara" panose="020E0502030303020204" pitchFamily="34" charset="0"/>
              </a:rPr>
              <a:t> </a:t>
            </a:r>
            <a:r>
              <a:rPr lang="en-IN" sz="2400" dirty="0">
                <a:latin typeface="Candara" panose="020E0502030303020204" pitchFamily="34" charset="0"/>
              </a:rPr>
              <a:t>relaxation (diastole) </a:t>
            </a:r>
          </a:p>
          <a:p>
            <a:pPr marL="18288" indent="0" algn="just">
              <a:spcBef>
                <a:spcPts val="600"/>
              </a:spcBef>
              <a:spcAft>
                <a:spcPts val="600"/>
              </a:spcAft>
              <a:buNone/>
            </a:pPr>
            <a:r>
              <a:rPr lang="en-IN" sz="2400" dirty="0" smtClean="0">
                <a:latin typeface="Candara" panose="020E0502030303020204" pitchFamily="34" charset="0"/>
              </a:rPr>
              <a:t>	5.  Ventricular </a:t>
            </a:r>
            <a:r>
              <a:rPr lang="en-IN" sz="2400" dirty="0">
                <a:latin typeface="Candara" panose="020E0502030303020204" pitchFamily="34" charset="0"/>
              </a:rPr>
              <a:t>filling </a:t>
            </a:r>
          </a:p>
        </p:txBody>
      </p:sp>
      <p:sp>
        <p:nvSpPr>
          <p:cNvPr id="4" name="Title 1"/>
          <p:cNvSpPr txBox="1">
            <a:spLocks/>
          </p:cNvSpPr>
          <p:nvPr/>
        </p:nvSpPr>
        <p:spPr>
          <a:xfrm>
            <a:off x="304800" y="228600"/>
            <a:ext cx="74676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smtClean="0">
                <a:solidFill>
                  <a:srgbClr val="FFFF00"/>
                </a:solidFill>
                <a:effectLst/>
                <a:latin typeface="Candara" panose="020E0502030303020204" pitchFamily="34" charset="0"/>
              </a:rPr>
              <a:t>IABP: Physiology</a:t>
            </a:r>
            <a:endParaRPr lang="en-IN" sz="3200" b="1" dirty="0">
              <a:solidFill>
                <a:srgbClr val="FFFF00"/>
              </a:solidFill>
              <a:effectLst/>
              <a:latin typeface="Candara" panose="020E0502030303020204" pitchFamily="34" charset="0"/>
            </a:endParaRPr>
          </a:p>
        </p:txBody>
      </p:sp>
    </p:spTree>
    <p:extLst>
      <p:ext uri="{BB962C8B-B14F-4D97-AF65-F5344CB8AC3E}">
        <p14:creationId xmlns:p14="http://schemas.microsoft.com/office/powerpoint/2010/main" val="31533407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143000"/>
            <a:ext cx="9144000" cy="309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ame 3"/>
          <p:cNvSpPr/>
          <p:nvPr/>
        </p:nvSpPr>
        <p:spPr>
          <a:xfrm>
            <a:off x="3048000" y="1371600"/>
            <a:ext cx="6096000" cy="457200"/>
          </a:xfrm>
          <a:prstGeom prst="frame">
            <a:avLst/>
          </a:prstGeom>
          <a:solidFill>
            <a:schemeClr val="accent5"/>
          </a:solidFill>
          <a:ln w="31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solidFill>
                <a:srgbClr val="00FF00"/>
              </a:solidFill>
            </a:endParaRPr>
          </a:p>
        </p:txBody>
      </p:sp>
      <p:sp>
        <p:nvSpPr>
          <p:cNvPr id="6"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Complications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4438226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8503920" cy="5105400"/>
          </a:xfrm>
        </p:spPr>
        <p:txBody>
          <a:bodyPr>
            <a:normAutofit/>
          </a:bodyPr>
          <a:lstStyle/>
          <a:p>
            <a:pPr algn="just">
              <a:spcAft>
                <a:spcPts val="600"/>
              </a:spcAft>
            </a:pPr>
            <a:r>
              <a:rPr lang="en-IN" sz="2200" dirty="0" smtClean="0">
                <a:latin typeface="Candara" panose="020E0502030303020204" pitchFamily="34" charset="0"/>
              </a:rPr>
              <a:t>Major complications (2.8%)</a:t>
            </a:r>
          </a:p>
          <a:p>
            <a:pPr lvl="1" algn="just">
              <a:spcAft>
                <a:spcPts val="600"/>
              </a:spcAft>
            </a:pPr>
            <a:r>
              <a:rPr lang="en-IN" dirty="0" smtClean="0">
                <a:latin typeface="Candara" panose="020E0502030303020204" pitchFamily="34" charset="0"/>
              </a:rPr>
              <a:t>Limb ischemia</a:t>
            </a:r>
          </a:p>
          <a:p>
            <a:pPr lvl="1" algn="just">
              <a:spcAft>
                <a:spcPts val="600"/>
              </a:spcAft>
            </a:pPr>
            <a:r>
              <a:rPr lang="en-IN" dirty="0" smtClean="0">
                <a:latin typeface="Candara" panose="020E0502030303020204" pitchFamily="34" charset="0"/>
              </a:rPr>
              <a:t>Severe bleeding</a:t>
            </a:r>
          </a:p>
          <a:p>
            <a:pPr lvl="1" algn="just">
              <a:spcAft>
                <a:spcPts val="600"/>
              </a:spcAft>
            </a:pPr>
            <a:r>
              <a:rPr lang="en-IN" dirty="0" smtClean="0">
                <a:latin typeface="Candara" panose="020E0502030303020204" pitchFamily="34" charset="0"/>
              </a:rPr>
              <a:t>Balloon leak</a:t>
            </a:r>
          </a:p>
          <a:p>
            <a:pPr lvl="1" algn="just">
              <a:spcAft>
                <a:spcPts val="600"/>
              </a:spcAft>
            </a:pPr>
            <a:r>
              <a:rPr lang="en-IN" dirty="0" smtClean="0">
                <a:latin typeface="Candara" panose="020E0502030303020204" pitchFamily="34" charset="0"/>
              </a:rPr>
              <a:t>Death directly attributable to IABP </a:t>
            </a:r>
            <a:r>
              <a:rPr lang="en-IN" dirty="0" err="1" smtClean="0">
                <a:latin typeface="Candara" panose="020E0502030303020204" pitchFamily="34" charset="0"/>
              </a:rPr>
              <a:t>cathteer</a:t>
            </a:r>
            <a:endParaRPr lang="en-IN" dirty="0" smtClean="0">
              <a:latin typeface="Candara" panose="020E0502030303020204" pitchFamily="34" charset="0"/>
            </a:endParaRPr>
          </a:p>
          <a:p>
            <a:pPr algn="just">
              <a:spcAft>
                <a:spcPts val="600"/>
              </a:spcAft>
            </a:pPr>
            <a:r>
              <a:rPr lang="en-IN" sz="2200" dirty="0" smtClean="0">
                <a:latin typeface="Candara" panose="020E0502030303020204" pitchFamily="34" charset="0"/>
              </a:rPr>
              <a:t>Minor complications (4.2%)</a:t>
            </a:r>
          </a:p>
          <a:p>
            <a:pPr lvl="1" algn="just">
              <a:spcAft>
                <a:spcPts val="600"/>
              </a:spcAft>
            </a:pPr>
            <a:r>
              <a:rPr lang="en-IN" dirty="0" smtClean="0">
                <a:latin typeface="Candara" panose="020E0502030303020204" pitchFamily="34" charset="0"/>
              </a:rPr>
              <a:t>Limb ischemia resolved after catheter removal</a:t>
            </a:r>
          </a:p>
          <a:p>
            <a:pPr lvl="1" algn="just">
              <a:spcAft>
                <a:spcPts val="600"/>
              </a:spcAft>
            </a:pPr>
            <a:r>
              <a:rPr lang="en-IN" dirty="0" smtClean="0">
                <a:latin typeface="Candara" panose="020E0502030303020204" pitchFamily="34" charset="0"/>
              </a:rPr>
              <a:t>Non-severe bleeding</a:t>
            </a:r>
          </a:p>
          <a:p>
            <a:pPr algn="just"/>
            <a:r>
              <a:rPr lang="en-US" altLang="zh-TW" sz="2200" dirty="0" smtClean="0">
                <a:latin typeface="Candara" panose="020E0502030303020204" pitchFamily="34" charset="0"/>
              </a:rPr>
              <a:t>IABP related overall mortality 0.5%</a:t>
            </a:r>
          </a:p>
          <a:p>
            <a:pPr algn="just"/>
            <a:r>
              <a:rPr lang="en-US" altLang="zh-TW" sz="2200" dirty="0" smtClean="0">
                <a:latin typeface="Candara" panose="020E0502030303020204" pitchFamily="34" charset="0"/>
              </a:rPr>
              <a:t>With development of small size catheter, complication rates are decreasing.</a:t>
            </a:r>
            <a:endParaRPr lang="en-IN" sz="2200" dirty="0" smtClean="0">
              <a:latin typeface="Candara" panose="020E0502030303020204" pitchFamily="34" charset="0"/>
            </a:endParaRP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Complications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7545238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259080" y="1219200"/>
            <a:ext cx="8503920" cy="4572000"/>
          </a:xfrm>
        </p:spPr>
        <p:txBody>
          <a:bodyPr>
            <a:normAutofit/>
          </a:bodyPr>
          <a:lstStyle/>
          <a:p>
            <a:r>
              <a:rPr lang="en-US" altLang="zh-TW" sz="2400" dirty="0" smtClean="0">
                <a:latin typeface="Candara" panose="020E0502030303020204" pitchFamily="34" charset="0"/>
              </a:rPr>
              <a:t>Patients with greatest risk of developing complications:</a:t>
            </a:r>
          </a:p>
          <a:p>
            <a:pPr lvl="1"/>
            <a:r>
              <a:rPr lang="en-US" altLang="zh-TW" dirty="0" smtClean="0">
                <a:latin typeface="Candara" panose="020E0502030303020204" pitchFamily="34" charset="0"/>
              </a:rPr>
              <a:t>Females</a:t>
            </a:r>
          </a:p>
          <a:p>
            <a:pPr lvl="1"/>
            <a:r>
              <a:rPr lang="en-US" altLang="zh-TW" dirty="0" smtClean="0">
                <a:latin typeface="Candara" panose="020E0502030303020204" pitchFamily="34" charset="0"/>
              </a:rPr>
              <a:t>Diabetics</a:t>
            </a:r>
          </a:p>
          <a:p>
            <a:pPr lvl="1"/>
            <a:r>
              <a:rPr lang="en-US" altLang="zh-TW" dirty="0" smtClean="0">
                <a:latin typeface="Candara" panose="020E0502030303020204" pitchFamily="34" charset="0"/>
              </a:rPr>
              <a:t>Smokers</a:t>
            </a:r>
          </a:p>
          <a:p>
            <a:pPr lvl="1"/>
            <a:r>
              <a:rPr lang="en-US" altLang="zh-TW" dirty="0" smtClean="0">
                <a:latin typeface="Candara" panose="020E0502030303020204" pitchFamily="34" charset="0"/>
              </a:rPr>
              <a:t>obese patients</a:t>
            </a:r>
          </a:p>
          <a:p>
            <a:pPr lvl="1"/>
            <a:r>
              <a:rPr lang="en-US" altLang="zh-TW" dirty="0" smtClean="0">
                <a:latin typeface="Candara" panose="020E0502030303020204" pitchFamily="34" charset="0"/>
              </a:rPr>
              <a:t>PVD</a:t>
            </a:r>
          </a:p>
          <a:p>
            <a:pPr lvl="1"/>
            <a:r>
              <a:rPr lang="en-US" altLang="zh-TW" dirty="0" smtClean="0">
                <a:latin typeface="Candara" panose="020E0502030303020204" pitchFamily="34" charset="0"/>
              </a:rPr>
              <a:t>HTN</a:t>
            </a:r>
          </a:p>
          <a:p>
            <a:pPr lvl="1"/>
            <a:r>
              <a:rPr lang="en-US" altLang="zh-TW" dirty="0" smtClean="0">
                <a:latin typeface="Candara" panose="020E0502030303020204" pitchFamily="34" charset="0"/>
              </a:rPr>
              <a:t>shock</a:t>
            </a:r>
            <a:endParaRPr lang="en-US" altLang="zh-TW" dirty="0">
              <a:latin typeface="Candara" panose="020E0502030303020204" pitchFamily="34" charset="0"/>
            </a:endParaRPr>
          </a:p>
        </p:txBody>
      </p:sp>
      <p:sp>
        <p:nvSpPr>
          <p:cNvPr id="7"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Complications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181087168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01752" y="990600"/>
            <a:ext cx="8308848" cy="4572000"/>
          </a:xfrm>
        </p:spPr>
        <p:txBody>
          <a:bodyPr>
            <a:noAutofit/>
          </a:bodyPr>
          <a:lstStyle/>
          <a:p>
            <a:pPr algn="just"/>
            <a:r>
              <a:rPr lang="en-US" altLang="zh-TW" sz="2200" dirty="0">
                <a:latin typeface="Candara" panose="020E0502030303020204" pitchFamily="34" charset="0"/>
              </a:rPr>
              <a:t>Aortic wall dissection, rupture or local vascular </a:t>
            </a:r>
            <a:r>
              <a:rPr lang="en-US" altLang="zh-TW" sz="2200" dirty="0" smtClean="0">
                <a:latin typeface="Candara" panose="020E0502030303020204" pitchFamily="34" charset="0"/>
              </a:rPr>
              <a:t>injury</a:t>
            </a:r>
          </a:p>
          <a:p>
            <a:pPr lvl="1" algn="just"/>
            <a:r>
              <a:rPr lang="en-US" altLang="zh-TW" dirty="0" smtClean="0">
                <a:latin typeface="Candara" panose="020E0502030303020204" pitchFamily="34" charset="0"/>
              </a:rPr>
              <a:t>Surgical correction may be required</a:t>
            </a:r>
          </a:p>
          <a:p>
            <a:pPr lvl="1" algn="just"/>
            <a:endParaRPr lang="en-US" altLang="zh-TW" dirty="0">
              <a:latin typeface="Candara" panose="020E0502030303020204" pitchFamily="34" charset="0"/>
            </a:endParaRPr>
          </a:p>
          <a:p>
            <a:pPr algn="just"/>
            <a:r>
              <a:rPr lang="en-US" altLang="zh-TW" sz="2200" dirty="0" smtClean="0">
                <a:latin typeface="Candara" panose="020E0502030303020204" pitchFamily="34" charset="0"/>
              </a:rPr>
              <a:t>Emboli</a:t>
            </a:r>
            <a:r>
              <a:rPr lang="en-US" altLang="zh-TW" sz="2200" dirty="0">
                <a:latin typeface="Candara" panose="020E0502030303020204" pitchFamily="34" charset="0"/>
              </a:rPr>
              <a:t>: thrombus, plaque or </a:t>
            </a:r>
            <a:r>
              <a:rPr lang="en-US" altLang="zh-TW" sz="2200" dirty="0" smtClean="0">
                <a:latin typeface="Candara" panose="020E0502030303020204" pitchFamily="34" charset="0"/>
              </a:rPr>
              <a:t>air</a:t>
            </a:r>
          </a:p>
          <a:p>
            <a:pPr lvl="1" algn="just"/>
            <a:r>
              <a:rPr lang="en-US" altLang="zh-TW" dirty="0" smtClean="0">
                <a:latin typeface="Candara" panose="020E0502030303020204" pitchFamily="34" charset="0"/>
              </a:rPr>
              <a:t>100</a:t>
            </a:r>
            <a:r>
              <a:rPr lang="en-US" altLang="zh-TW" dirty="0">
                <a:latin typeface="Candara" panose="020E0502030303020204" pitchFamily="34" charset="0"/>
              </a:rPr>
              <a:t>% </a:t>
            </a:r>
            <a:r>
              <a:rPr lang="en-US" altLang="zh-TW" dirty="0" smtClean="0">
                <a:latin typeface="Candara" panose="020E0502030303020204" pitchFamily="34" charset="0"/>
              </a:rPr>
              <a:t>oxygen</a:t>
            </a:r>
          </a:p>
          <a:p>
            <a:pPr lvl="1" algn="just"/>
            <a:r>
              <a:rPr lang="en-US" altLang="zh-TW" dirty="0" err="1" smtClean="0">
                <a:latin typeface="Candara" panose="020E0502030303020204" pitchFamily="34" charset="0"/>
              </a:rPr>
              <a:t>Intubatation</a:t>
            </a:r>
            <a:endParaRPr lang="en-US" altLang="zh-TW" dirty="0" smtClean="0">
              <a:latin typeface="Candara" panose="020E0502030303020204" pitchFamily="34" charset="0"/>
            </a:endParaRPr>
          </a:p>
          <a:p>
            <a:pPr lvl="1" algn="just"/>
            <a:r>
              <a:rPr lang="en-US" altLang="zh-TW" dirty="0" err="1" smtClean="0">
                <a:latin typeface="Candara" panose="020E0502030303020204" pitchFamily="34" charset="0"/>
              </a:rPr>
              <a:t>Trendelenberg</a:t>
            </a:r>
            <a:r>
              <a:rPr lang="en-US" altLang="zh-TW" dirty="0" smtClean="0">
                <a:latin typeface="Candara" panose="020E0502030303020204" pitchFamily="34" charset="0"/>
              </a:rPr>
              <a:t> </a:t>
            </a:r>
            <a:r>
              <a:rPr lang="en-US" altLang="zh-TW" dirty="0">
                <a:latin typeface="Candara" panose="020E0502030303020204" pitchFamily="34" charset="0"/>
              </a:rPr>
              <a:t>in left lateral decubitus </a:t>
            </a:r>
            <a:r>
              <a:rPr lang="en-US" altLang="zh-TW" dirty="0" smtClean="0">
                <a:latin typeface="Candara" panose="020E0502030303020204" pitchFamily="34" charset="0"/>
              </a:rPr>
              <a:t>position</a:t>
            </a:r>
          </a:p>
          <a:p>
            <a:pPr lvl="1" algn="just"/>
            <a:r>
              <a:rPr lang="en-US" altLang="zh-TW" dirty="0" smtClean="0">
                <a:latin typeface="Candara" panose="020E0502030303020204" pitchFamily="34" charset="0"/>
              </a:rPr>
              <a:t>Hyperbaric chamber</a:t>
            </a:r>
          </a:p>
          <a:p>
            <a:pPr lvl="1" algn="just"/>
            <a:r>
              <a:rPr lang="en-US" altLang="zh-TW" dirty="0" smtClean="0">
                <a:latin typeface="Candara" panose="020E0502030303020204" pitchFamily="34" charset="0"/>
              </a:rPr>
              <a:t>fluid resuscitation and inotropic support </a:t>
            </a:r>
            <a:r>
              <a:rPr lang="en-US" altLang="zh-TW" dirty="0">
                <a:latin typeface="Candara" panose="020E0502030303020204" pitchFamily="34" charset="0"/>
              </a:rPr>
              <a:t>etc.</a:t>
            </a:r>
          </a:p>
          <a:p>
            <a:pPr algn="just"/>
            <a:endParaRPr lang="en-IN" sz="2200" dirty="0" smtClean="0">
              <a:latin typeface="Candara" panose="020E0502030303020204" pitchFamily="34" charset="0"/>
            </a:endParaRPr>
          </a:p>
          <a:p>
            <a:pPr algn="just"/>
            <a:r>
              <a:rPr lang="en-IN" sz="2200" dirty="0" smtClean="0">
                <a:latin typeface="Candara" panose="020E0502030303020204" pitchFamily="34" charset="0"/>
              </a:rPr>
              <a:t>Stroke</a:t>
            </a:r>
          </a:p>
          <a:p>
            <a:pPr lvl="1" algn="just"/>
            <a:r>
              <a:rPr lang="en-IN" dirty="0" smtClean="0">
                <a:latin typeface="Candara" panose="020E0502030303020204" pitchFamily="34" charset="0"/>
              </a:rPr>
              <a:t>In setting of high risk STEMI IABP has 2% absolute increase in stroke rate. (Fuchs et al)</a:t>
            </a:r>
            <a:endParaRPr lang="en-IN" dirty="0">
              <a:latin typeface="Candara" panose="020E0502030303020204" pitchFamily="34" charset="0"/>
            </a:endParaRPr>
          </a:p>
        </p:txBody>
      </p:sp>
      <p:sp>
        <p:nvSpPr>
          <p:cNvPr id="7"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Complications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191132655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228600" y="1066800"/>
            <a:ext cx="8046720" cy="4572000"/>
          </a:xfrm>
        </p:spPr>
        <p:txBody>
          <a:bodyPr>
            <a:noAutofit/>
          </a:bodyPr>
          <a:lstStyle/>
          <a:p>
            <a:pPr algn="just">
              <a:spcBef>
                <a:spcPts val="600"/>
              </a:spcBef>
              <a:spcAft>
                <a:spcPts val="600"/>
              </a:spcAft>
            </a:pPr>
            <a:r>
              <a:rPr lang="en-US" altLang="zh-TW" sz="2000" dirty="0">
                <a:solidFill>
                  <a:srgbClr val="00FF00"/>
                </a:solidFill>
                <a:latin typeface="Candara" panose="020E0502030303020204" pitchFamily="34" charset="0"/>
              </a:rPr>
              <a:t>IABP Rupture: </a:t>
            </a:r>
          </a:p>
          <a:p>
            <a:pPr lvl="1" algn="just">
              <a:spcBef>
                <a:spcPts val="600"/>
              </a:spcBef>
              <a:spcAft>
                <a:spcPts val="600"/>
              </a:spcAft>
            </a:pPr>
            <a:r>
              <a:rPr lang="en-US" altLang="zh-TW" sz="2000" dirty="0" smtClean="0">
                <a:latin typeface="Candara" panose="020E0502030303020204" pitchFamily="34" charset="0"/>
              </a:rPr>
              <a:t>Can cause air embolism</a:t>
            </a:r>
          </a:p>
          <a:p>
            <a:pPr lvl="1" algn="just">
              <a:spcBef>
                <a:spcPts val="600"/>
              </a:spcBef>
              <a:spcAft>
                <a:spcPts val="600"/>
              </a:spcAft>
            </a:pPr>
            <a:r>
              <a:rPr lang="en-US" altLang="zh-TW" sz="2000" dirty="0" smtClean="0">
                <a:latin typeface="Candara" panose="020E0502030303020204" pitchFamily="34" charset="0"/>
              </a:rPr>
              <a:t>COFFEE </a:t>
            </a:r>
            <a:r>
              <a:rPr lang="en-US" altLang="zh-TW" sz="2000" dirty="0">
                <a:latin typeface="Candara" panose="020E0502030303020204" pitchFamily="34" charset="0"/>
              </a:rPr>
              <a:t>GROUNDS seen in </a:t>
            </a:r>
            <a:r>
              <a:rPr lang="en-US" altLang="zh-TW" sz="2000" dirty="0" smtClean="0">
                <a:latin typeface="Candara" panose="020E0502030303020204" pitchFamily="34" charset="0"/>
              </a:rPr>
              <a:t>the </a:t>
            </a:r>
            <a:r>
              <a:rPr lang="en-US" altLang="zh-TW" sz="2000" dirty="0">
                <a:latin typeface="Candara" panose="020E0502030303020204" pitchFamily="34" charset="0"/>
              </a:rPr>
              <a:t>drive line is a precursor to a </a:t>
            </a:r>
            <a:r>
              <a:rPr lang="en-US" altLang="zh-TW" sz="2000" dirty="0" smtClean="0">
                <a:latin typeface="Candara" panose="020E0502030303020204" pitchFamily="34" charset="0"/>
              </a:rPr>
              <a:t>rupture</a:t>
            </a:r>
          </a:p>
          <a:p>
            <a:pPr lvl="1" algn="just">
              <a:spcBef>
                <a:spcPts val="600"/>
              </a:spcBef>
              <a:spcAft>
                <a:spcPts val="600"/>
              </a:spcAft>
            </a:pPr>
            <a:r>
              <a:rPr lang="en-US" altLang="zh-TW" sz="2000" dirty="0" smtClean="0">
                <a:solidFill>
                  <a:schemeClr val="tx2"/>
                </a:solidFill>
                <a:latin typeface="Candara" panose="020E0502030303020204" pitchFamily="34" charset="0"/>
              </a:rPr>
              <a:t>IF </a:t>
            </a:r>
            <a:r>
              <a:rPr lang="en-US" altLang="zh-TW" sz="2000" dirty="0">
                <a:solidFill>
                  <a:schemeClr val="tx2"/>
                </a:solidFill>
                <a:latin typeface="Candara" panose="020E0502030303020204" pitchFamily="34" charset="0"/>
              </a:rPr>
              <a:t>THERE IS A FLAGRANT RUPURE OF THE IABP CLAMP THE GAS LINE</a:t>
            </a:r>
            <a:r>
              <a:rPr lang="en-US" altLang="zh-TW" sz="2000" dirty="0" smtClean="0">
                <a:solidFill>
                  <a:schemeClr val="tx2"/>
                </a:solidFill>
                <a:latin typeface="Candara" panose="020E0502030303020204" pitchFamily="34" charset="0"/>
              </a:rPr>
              <a:t>!</a:t>
            </a:r>
          </a:p>
          <a:p>
            <a:pPr>
              <a:spcBef>
                <a:spcPts val="600"/>
              </a:spcBef>
              <a:spcAft>
                <a:spcPts val="600"/>
              </a:spcAft>
            </a:pPr>
            <a:r>
              <a:rPr lang="en-US" altLang="zh-TW" sz="2000" dirty="0">
                <a:solidFill>
                  <a:srgbClr val="00FF00"/>
                </a:solidFill>
                <a:latin typeface="Candara" panose="020E0502030303020204" pitchFamily="34" charset="0"/>
              </a:rPr>
              <a:t>Infection</a:t>
            </a:r>
          </a:p>
          <a:p>
            <a:pPr lvl="1">
              <a:spcBef>
                <a:spcPts val="600"/>
              </a:spcBef>
              <a:spcAft>
                <a:spcPts val="600"/>
              </a:spcAft>
            </a:pPr>
            <a:r>
              <a:rPr lang="en-US" altLang="zh-TW" sz="2000" dirty="0">
                <a:latin typeface="Candara" panose="020E0502030303020204" pitchFamily="34" charset="0"/>
              </a:rPr>
              <a:t>Check catheter insertion site often</a:t>
            </a:r>
          </a:p>
          <a:p>
            <a:pPr lvl="1">
              <a:spcBef>
                <a:spcPts val="600"/>
              </a:spcBef>
              <a:spcAft>
                <a:spcPts val="600"/>
              </a:spcAft>
            </a:pPr>
            <a:r>
              <a:rPr lang="en-US" altLang="zh-TW" sz="2000" dirty="0">
                <a:latin typeface="Candara" panose="020E0502030303020204" pitchFamily="34" charset="0"/>
              </a:rPr>
              <a:t>STRICT ASEPTIC TECHNIQUE</a:t>
            </a:r>
          </a:p>
          <a:p>
            <a:pPr lvl="1">
              <a:spcBef>
                <a:spcPts val="600"/>
              </a:spcBef>
              <a:spcAft>
                <a:spcPts val="600"/>
              </a:spcAft>
            </a:pPr>
            <a:r>
              <a:rPr lang="en-US" altLang="zh-TW" sz="2000" dirty="0">
                <a:latin typeface="Candara" panose="020E0502030303020204" pitchFamily="34" charset="0"/>
              </a:rPr>
              <a:t>Restrict movement while IABP in </a:t>
            </a:r>
            <a:r>
              <a:rPr lang="en-US" altLang="zh-TW" sz="2000" dirty="0" smtClean="0">
                <a:latin typeface="Candara" panose="020E0502030303020204" pitchFamily="34" charset="0"/>
              </a:rPr>
              <a:t>place</a:t>
            </a:r>
            <a:endParaRPr lang="en-US" altLang="zh-TW" sz="2000" dirty="0">
              <a:solidFill>
                <a:schemeClr val="tx2"/>
              </a:solidFill>
              <a:latin typeface="Candara" panose="020E0502030303020204" pitchFamily="34" charset="0"/>
            </a:endParaRPr>
          </a:p>
        </p:txBody>
      </p:sp>
      <p:sp>
        <p:nvSpPr>
          <p:cNvPr id="7"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Complications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70835147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228600" y="1036637"/>
            <a:ext cx="8229600" cy="3840163"/>
          </a:xfrm>
        </p:spPr>
        <p:txBody>
          <a:bodyPr>
            <a:noAutofit/>
          </a:bodyPr>
          <a:lstStyle/>
          <a:p>
            <a:pPr>
              <a:spcBef>
                <a:spcPts val="600"/>
              </a:spcBef>
              <a:spcAft>
                <a:spcPts val="600"/>
              </a:spcAft>
            </a:pPr>
            <a:r>
              <a:rPr lang="en-US" altLang="zh-TW" sz="2200" dirty="0" smtClean="0">
                <a:solidFill>
                  <a:srgbClr val="00FF00"/>
                </a:solidFill>
                <a:latin typeface="Candara" panose="020E0502030303020204" pitchFamily="34" charset="0"/>
              </a:rPr>
              <a:t>Hematologic</a:t>
            </a:r>
          </a:p>
          <a:p>
            <a:pPr lvl="1">
              <a:spcBef>
                <a:spcPts val="600"/>
              </a:spcBef>
              <a:spcAft>
                <a:spcPts val="600"/>
              </a:spcAft>
            </a:pPr>
            <a:r>
              <a:rPr lang="en-US" altLang="zh-TW" dirty="0" smtClean="0">
                <a:latin typeface="Candara" panose="020E0502030303020204" pitchFamily="34" charset="0"/>
              </a:rPr>
              <a:t>Daily blood test during IABP to rule out anemia and thrombocytopenia</a:t>
            </a:r>
          </a:p>
          <a:p>
            <a:pPr lvl="1">
              <a:spcBef>
                <a:spcPts val="600"/>
              </a:spcBef>
              <a:spcAft>
                <a:spcPts val="600"/>
              </a:spcAft>
            </a:pPr>
            <a:r>
              <a:rPr lang="en-US" altLang="zh-TW" dirty="0" smtClean="0">
                <a:latin typeface="Candara" panose="020E0502030303020204" pitchFamily="34" charset="0"/>
              </a:rPr>
              <a:t>ALL </a:t>
            </a:r>
            <a:r>
              <a:rPr lang="en-US" altLang="zh-TW" dirty="0">
                <a:latin typeface="Candara" panose="020E0502030303020204" pitchFamily="34" charset="0"/>
              </a:rPr>
              <a:t>PATIENTS typed &amp; </a:t>
            </a:r>
            <a:r>
              <a:rPr lang="en-US" altLang="zh-TW" dirty="0" err="1">
                <a:latin typeface="Candara" panose="020E0502030303020204" pitchFamily="34" charset="0"/>
              </a:rPr>
              <a:t>crossmatched</a:t>
            </a:r>
            <a:r>
              <a:rPr lang="en-US" altLang="zh-TW" dirty="0" smtClean="0">
                <a:latin typeface="Candara" panose="020E0502030303020204" pitchFamily="34" charset="0"/>
              </a:rPr>
              <a:t>!</a:t>
            </a:r>
            <a:endParaRPr lang="en-US" altLang="zh-TW" dirty="0">
              <a:latin typeface="Candara" panose="020E0502030303020204" pitchFamily="34" charset="0"/>
            </a:endParaRPr>
          </a:p>
          <a:p>
            <a:pPr lvl="1" algn="just">
              <a:spcBef>
                <a:spcPts val="600"/>
              </a:spcBef>
              <a:spcAft>
                <a:spcPts val="600"/>
              </a:spcAft>
            </a:pPr>
            <a:r>
              <a:rPr lang="en-US" altLang="zh-TW" dirty="0" smtClean="0">
                <a:latin typeface="Candara" panose="020E0502030303020204" pitchFamily="34" charset="0"/>
              </a:rPr>
              <a:t>Blood transfusion as required</a:t>
            </a:r>
          </a:p>
          <a:p>
            <a:pPr algn="just">
              <a:spcBef>
                <a:spcPts val="600"/>
              </a:spcBef>
              <a:spcAft>
                <a:spcPts val="600"/>
              </a:spcAft>
            </a:pPr>
            <a:r>
              <a:rPr lang="en-US" altLang="zh-TW" sz="2200" dirty="0" smtClean="0">
                <a:solidFill>
                  <a:srgbClr val="00FF00"/>
                </a:solidFill>
                <a:latin typeface="Candara" panose="020E0502030303020204" pitchFamily="34" charset="0"/>
              </a:rPr>
              <a:t>Malposition</a:t>
            </a:r>
            <a:endParaRPr lang="en-US" altLang="zh-TW" sz="2200" dirty="0">
              <a:solidFill>
                <a:srgbClr val="00FF00"/>
              </a:solidFill>
              <a:latin typeface="Candara" panose="020E0502030303020204" pitchFamily="34" charset="0"/>
            </a:endParaRPr>
          </a:p>
          <a:p>
            <a:pPr lvl="1" algn="just">
              <a:spcBef>
                <a:spcPts val="600"/>
              </a:spcBef>
              <a:spcAft>
                <a:spcPts val="600"/>
              </a:spcAft>
            </a:pPr>
            <a:r>
              <a:rPr lang="en-US" altLang="zh-TW" dirty="0">
                <a:solidFill>
                  <a:schemeClr val="tx1"/>
                </a:solidFill>
                <a:latin typeface="Candara" panose="020E0502030303020204" pitchFamily="34" charset="0"/>
              </a:rPr>
              <a:t>Too high – obstruction of left </a:t>
            </a:r>
            <a:r>
              <a:rPr lang="en-US" altLang="zh-TW" dirty="0" err="1">
                <a:solidFill>
                  <a:schemeClr val="tx1"/>
                </a:solidFill>
                <a:latin typeface="Candara" panose="020E0502030303020204" pitchFamily="34" charset="0"/>
              </a:rPr>
              <a:t>subclavian</a:t>
            </a:r>
            <a:r>
              <a:rPr lang="en-US" altLang="zh-TW" dirty="0">
                <a:solidFill>
                  <a:schemeClr val="tx1"/>
                </a:solidFill>
                <a:latin typeface="Candara" panose="020E0502030303020204" pitchFamily="34" charset="0"/>
              </a:rPr>
              <a:t> and carotids</a:t>
            </a:r>
          </a:p>
          <a:p>
            <a:pPr lvl="2" algn="just">
              <a:spcBef>
                <a:spcPts val="600"/>
              </a:spcBef>
              <a:spcAft>
                <a:spcPts val="600"/>
              </a:spcAft>
            </a:pPr>
            <a:r>
              <a:rPr lang="en-US" altLang="zh-TW" sz="2200" dirty="0">
                <a:latin typeface="Candara" panose="020E0502030303020204" pitchFamily="34" charset="0"/>
              </a:rPr>
              <a:t>CHECK LEFT RADIAL ARTERY PULSE</a:t>
            </a:r>
          </a:p>
          <a:p>
            <a:pPr lvl="1" algn="just">
              <a:spcBef>
                <a:spcPts val="600"/>
              </a:spcBef>
              <a:spcAft>
                <a:spcPts val="600"/>
              </a:spcAft>
            </a:pPr>
            <a:r>
              <a:rPr lang="en-US" altLang="zh-TW" dirty="0">
                <a:solidFill>
                  <a:schemeClr val="tx1"/>
                </a:solidFill>
                <a:latin typeface="Candara" panose="020E0502030303020204" pitchFamily="34" charset="0"/>
              </a:rPr>
              <a:t>Too low – obstruction of renal and mesenteric arteries</a:t>
            </a:r>
          </a:p>
          <a:p>
            <a:pPr lvl="2" algn="just">
              <a:spcBef>
                <a:spcPts val="600"/>
              </a:spcBef>
              <a:spcAft>
                <a:spcPts val="600"/>
              </a:spcAft>
            </a:pPr>
            <a:r>
              <a:rPr lang="en-US" altLang="zh-TW" sz="2200" dirty="0">
                <a:latin typeface="Candara" panose="020E0502030303020204" pitchFamily="34" charset="0"/>
              </a:rPr>
              <a:t>MONITOR URINE </a:t>
            </a:r>
            <a:r>
              <a:rPr lang="en-US" altLang="zh-TW" sz="2200" dirty="0" smtClean="0">
                <a:latin typeface="Candara" panose="020E0502030303020204" pitchFamily="34" charset="0"/>
              </a:rPr>
              <a:t>OUTPUT</a:t>
            </a:r>
          </a:p>
        </p:txBody>
      </p:sp>
      <p:sp>
        <p:nvSpPr>
          <p:cNvPr id="7"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Complications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38462239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38200" y="1143000"/>
            <a:ext cx="7216972" cy="4419600"/>
          </a:xfrm>
        </p:spPr>
      </p:pic>
      <p:sp>
        <p:nvSpPr>
          <p:cNvPr id="5"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Contraindications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40904141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8503920" cy="4724400"/>
          </a:xfrm>
        </p:spPr>
        <p:txBody>
          <a:bodyPr>
            <a:normAutofit/>
          </a:bodyPr>
          <a:lstStyle/>
          <a:p>
            <a:pPr algn="just">
              <a:spcAft>
                <a:spcPts val="600"/>
              </a:spcAft>
            </a:pPr>
            <a:r>
              <a:rPr lang="en-IN" sz="2400" dirty="0" smtClean="0">
                <a:latin typeface="Candara" panose="020E0502030303020204" pitchFamily="34" charset="0"/>
              </a:rPr>
              <a:t>Hemodynamic compromise</a:t>
            </a:r>
          </a:p>
          <a:p>
            <a:pPr lvl="1" algn="just">
              <a:spcAft>
                <a:spcPts val="600"/>
              </a:spcAft>
            </a:pPr>
            <a:r>
              <a:rPr lang="en-IN" sz="2400" dirty="0" smtClean="0">
                <a:latin typeface="Candara" panose="020E0502030303020204" pitchFamily="34" charset="0"/>
              </a:rPr>
              <a:t>Cardiogenic shock</a:t>
            </a:r>
          </a:p>
          <a:p>
            <a:pPr lvl="1" algn="just">
              <a:spcAft>
                <a:spcPts val="600"/>
              </a:spcAft>
            </a:pPr>
            <a:r>
              <a:rPr lang="en-IN" sz="2400" dirty="0" smtClean="0">
                <a:latin typeface="Candara" panose="020E0502030303020204" pitchFamily="34" charset="0"/>
              </a:rPr>
              <a:t>Inability to wean from bypass after cardiac surgery</a:t>
            </a:r>
          </a:p>
          <a:p>
            <a:pPr lvl="1" algn="just">
              <a:spcAft>
                <a:spcPts val="600"/>
              </a:spcAft>
            </a:pPr>
            <a:r>
              <a:rPr lang="en-IN" sz="2400" dirty="0" smtClean="0">
                <a:latin typeface="Candara" panose="020E0502030303020204" pitchFamily="34" charset="0"/>
              </a:rPr>
              <a:t>Hemodynamic support while awaiting transplantation</a:t>
            </a:r>
          </a:p>
          <a:p>
            <a:pPr lvl="1" algn="just">
              <a:spcAft>
                <a:spcPts val="600"/>
              </a:spcAft>
            </a:pPr>
            <a:r>
              <a:rPr lang="en-IN" sz="2400" dirty="0" smtClean="0">
                <a:latin typeface="Candara" panose="020E0502030303020204" pitchFamily="34" charset="0"/>
              </a:rPr>
              <a:t>Severe arrhythmia owing to refractory ischemia</a:t>
            </a:r>
          </a:p>
          <a:p>
            <a:pPr lvl="1" algn="just">
              <a:spcAft>
                <a:spcPts val="600"/>
              </a:spcAft>
            </a:pPr>
            <a:endParaRPr lang="en-IN" sz="2400" dirty="0" smtClean="0">
              <a:latin typeface="Candara" panose="020E0502030303020204" pitchFamily="34" charset="0"/>
            </a:endParaRPr>
          </a:p>
          <a:p>
            <a:pPr marL="274320" lvl="1" algn="just">
              <a:spcAft>
                <a:spcPts val="600"/>
              </a:spcAft>
              <a:buClr>
                <a:schemeClr val="accent1"/>
              </a:buClr>
              <a:buSzPct val="85000"/>
              <a:buFont typeface="Wingdings 2"/>
              <a:buChar char=""/>
            </a:pPr>
            <a:r>
              <a:rPr lang="en-IN" sz="2400" dirty="0" smtClean="0">
                <a:latin typeface="Candara" panose="020E0502030303020204" pitchFamily="34" charset="0"/>
              </a:rPr>
              <a:t>Medically </a:t>
            </a:r>
            <a:r>
              <a:rPr lang="en-IN" sz="2400" dirty="0">
                <a:latin typeface="Candara" panose="020E0502030303020204" pitchFamily="34" charset="0"/>
              </a:rPr>
              <a:t>refractory ischemia</a:t>
            </a:r>
          </a:p>
          <a:p>
            <a:pPr lvl="1" algn="just">
              <a:spcAft>
                <a:spcPts val="600"/>
              </a:spcAft>
            </a:pPr>
            <a:r>
              <a:rPr lang="en-IN" sz="2400" dirty="0">
                <a:latin typeface="Candara" panose="020E0502030303020204" pitchFamily="34" charset="0"/>
              </a:rPr>
              <a:t>Medically refractory unstable angina</a:t>
            </a:r>
          </a:p>
          <a:p>
            <a:pPr lvl="1" algn="just">
              <a:spcAft>
                <a:spcPts val="600"/>
              </a:spcAft>
            </a:pPr>
            <a:r>
              <a:rPr lang="en-IN" sz="2400" dirty="0">
                <a:latin typeface="Candara" panose="020E0502030303020204" pitchFamily="34" charset="0"/>
              </a:rPr>
              <a:t>Failed PCI with refractory </a:t>
            </a:r>
            <a:r>
              <a:rPr lang="en-IN" sz="2400" dirty="0" smtClean="0">
                <a:latin typeface="Candara" panose="020E0502030303020204" pitchFamily="34" charset="0"/>
              </a:rPr>
              <a:t>ischemia</a:t>
            </a: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INDICATIONS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21192793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8503920" cy="4572000"/>
          </a:xfrm>
        </p:spPr>
        <p:txBody>
          <a:bodyPr>
            <a:normAutofit/>
          </a:bodyPr>
          <a:lstStyle/>
          <a:p>
            <a:pPr marL="274320" lvl="1">
              <a:spcAft>
                <a:spcPts val="600"/>
              </a:spcAft>
              <a:buClr>
                <a:schemeClr val="accent1"/>
              </a:buClr>
              <a:buSzPct val="85000"/>
              <a:buFont typeface="Wingdings 2"/>
              <a:buChar char=""/>
            </a:pPr>
            <a:r>
              <a:rPr lang="en-IN" sz="2400" dirty="0">
                <a:latin typeface="Candara" panose="020E0502030303020204" pitchFamily="34" charset="0"/>
              </a:rPr>
              <a:t>Prophylactic high risk intervention</a:t>
            </a:r>
          </a:p>
          <a:p>
            <a:pPr lvl="1">
              <a:spcAft>
                <a:spcPts val="600"/>
              </a:spcAft>
            </a:pPr>
            <a:r>
              <a:rPr lang="en-IN" sz="2400" dirty="0" smtClean="0">
                <a:latin typeface="Candara" panose="020E0502030303020204" pitchFamily="34" charset="0"/>
              </a:rPr>
              <a:t>High risk PCI</a:t>
            </a:r>
          </a:p>
          <a:p>
            <a:pPr lvl="2">
              <a:spcAft>
                <a:spcPts val="600"/>
              </a:spcAft>
            </a:pPr>
            <a:r>
              <a:rPr lang="en-IN" sz="2400" dirty="0" smtClean="0">
                <a:latin typeface="Candara" panose="020E0502030303020204" pitchFamily="34" charset="0"/>
              </a:rPr>
              <a:t>Patient-specific</a:t>
            </a:r>
          </a:p>
          <a:p>
            <a:pPr lvl="2">
              <a:spcAft>
                <a:spcPts val="600"/>
              </a:spcAft>
            </a:pPr>
            <a:r>
              <a:rPr lang="en-IN" sz="2400" dirty="0" smtClean="0">
                <a:latin typeface="Candara" panose="020E0502030303020204" pitchFamily="34" charset="0"/>
              </a:rPr>
              <a:t>Lesion-specific</a:t>
            </a:r>
          </a:p>
          <a:p>
            <a:pPr lvl="2">
              <a:spcAft>
                <a:spcPts val="600"/>
              </a:spcAft>
            </a:pPr>
            <a:r>
              <a:rPr lang="en-IN" sz="2400" dirty="0">
                <a:latin typeface="Candara" panose="020E0502030303020204" pitchFamily="34" charset="0"/>
              </a:rPr>
              <a:t>Clinical presentation</a:t>
            </a:r>
            <a:endParaRPr lang="en-IN" sz="2400" dirty="0" smtClean="0">
              <a:latin typeface="Candara" panose="020E0502030303020204" pitchFamily="34" charset="0"/>
            </a:endParaRPr>
          </a:p>
          <a:p>
            <a:pPr lvl="1">
              <a:spcAft>
                <a:spcPts val="600"/>
              </a:spcAft>
            </a:pPr>
            <a:endParaRPr lang="en-IN" sz="2400" dirty="0" smtClean="0">
              <a:latin typeface="Candara" panose="020E0502030303020204" pitchFamily="34" charset="0"/>
            </a:endParaRPr>
          </a:p>
          <a:p>
            <a:pPr lvl="1">
              <a:spcAft>
                <a:spcPts val="600"/>
              </a:spcAft>
            </a:pPr>
            <a:r>
              <a:rPr lang="en-IN" sz="2400" dirty="0" smtClean="0">
                <a:latin typeface="Candara" panose="020E0502030303020204" pitchFamily="34" charset="0"/>
              </a:rPr>
              <a:t>PCI during acute MI</a:t>
            </a:r>
          </a:p>
        </p:txBody>
      </p:sp>
      <p:sp>
        <p:nvSpPr>
          <p:cNvPr id="4" name="Rectangle 2"/>
          <p:cNvSpPr txBox="1">
            <a:spLocks noChangeArrowheads="1"/>
          </p:cNvSpPr>
          <p:nvPr/>
        </p:nvSpPr>
        <p:spPr>
          <a:xfrm>
            <a:off x="228600" y="228600"/>
            <a:ext cx="8534400" cy="6065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altLang="zh-TW" sz="2800" b="1" dirty="0" smtClean="0">
                <a:solidFill>
                  <a:srgbClr val="FFFF00"/>
                </a:solidFill>
                <a:latin typeface="Candara" panose="020E0502030303020204" pitchFamily="34" charset="0"/>
              </a:rPr>
              <a:t>IABP </a:t>
            </a:r>
            <a:r>
              <a:rPr lang="en-IN" altLang="zh-TW" sz="2800" b="1" dirty="0" smtClean="0">
                <a:solidFill>
                  <a:srgbClr val="FFFF00"/>
                </a:solidFill>
                <a:latin typeface="Candara" panose="020E0502030303020204" pitchFamily="34" charset="0"/>
              </a:rPr>
              <a:t>: INDICATIONS</a:t>
            </a:r>
            <a:r>
              <a:rPr lang="en-IN" sz="2800" b="1" dirty="0" smtClean="0">
                <a:solidFill>
                  <a:srgbClr val="FFFF00"/>
                </a:solidFill>
                <a:latin typeface="Candara" panose="020E0502030303020204" pitchFamily="34" charset="0"/>
              </a:rPr>
              <a:t> </a:t>
            </a:r>
            <a:endParaRPr lang="en-IN" sz="2800" b="1" dirty="0">
              <a:solidFill>
                <a:srgbClr val="FFFF00"/>
              </a:solidFill>
              <a:latin typeface="Candara" panose="020E0502030303020204" pitchFamily="34" charset="0"/>
            </a:endParaRPr>
          </a:p>
        </p:txBody>
      </p:sp>
    </p:spTree>
    <p:extLst>
      <p:ext uri="{BB962C8B-B14F-4D97-AF65-F5344CB8AC3E}">
        <p14:creationId xmlns:p14="http://schemas.microsoft.com/office/powerpoint/2010/main" val="38757329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914401"/>
            <a:ext cx="8153400"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4038600"/>
            <a:ext cx="8153400" cy="1938992"/>
          </a:xfrm>
          <a:prstGeom prst="rect">
            <a:avLst/>
          </a:prstGeom>
          <a:noFill/>
        </p:spPr>
        <p:txBody>
          <a:bodyPr wrap="square" rtlCol="0">
            <a:spAutoFit/>
          </a:bodyPr>
          <a:lstStyle/>
          <a:p>
            <a:pPr algn="just"/>
            <a:r>
              <a:rPr lang="en-IN" sz="2000" b="1" dirty="0">
                <a:latin typeface="Candara" panose="020E0502030303020204" pitchFamily="34" charset="0"/>
                <a:hlinkClick r:id="rId3"/>
              </a:rPr>
              <a:t>GUSTO-I trial (1997</a:t>
            </a:r>
            <a:r>
              <a:rPr lang="en-IN" sz="2000" b="1" dirty="0" smtClean="0">
                <a:latin typeface="Candara" panose="020E0502030303020204" pitchFamily="34" charset="0"/>
                <a:hlinkClick r:id="rId3"/>
              </a:rPr>
              <a:t>)</a:t>
            </a:r>
            <a:endParaRPr lang="en-IN" sz="2000" b="1" dirty="0" smtClean="0">
              <a:latin typeface="Candara" panose="020E0502030303020204" pitchFamily="34" charset="0"/>
            </a:endParaRPr>
          </a:p>
          <a:p>
            <a:pPr marL="285750" indent="-285750" algn="just">
              <a:buFont typeface="Arial" panose="020B0604020202020204" pitchFamily="34" charset="0"/>
              <a:buChar char="•"/>
            </a:pPr>
            <a:r>
              <a:rPr lang="en-IN" sz="2000" dirty="0">
                <a:latin typeface="Candara" panose="020E0502030303020204" pitchFamily="34" charset="0"/>
              </a:rPr>
              <a:t>A</a:t>
            </a:r>
            <a:r>
              <a:rPr lang="en-IN" sz="2000" dirty="0" smtClean="0">
                <a:latin typeface="Candara" panose="020E0502030303020204" pitchFamily="34" charset="0"/>
              </a:rPr>
              <a:t> </a:t>
            </a:r>
            <a:r>
              <a:rPr lang="en-IN" sz="2000" dirty="0">
                <a:latin typeface="Candara" panose="020E0502030303020204" pitchFamily="34" charset="0"/>
              </a:rPr>
              <a:t>large-scale trial looking </a:t>
            </a:r>
            <a:r>
              <a:rPr lang="en-IN" sz="2000" dirty="0" smtClean="0">
                <a:latin typeface="Candara" panose="020E0502030303020204" pitchFamily="34" charset="0"/>
              </a:rPr>
              <a:t>at </a:t>
            </a:r>
            <a:r>
              <a:rPr lang="en-IN" sz="2000" dirty="0">
                <a:latin typeface="Candara" panose="020E0502030303020204" pitchFamily="34" charset="0"/>
              </a:rPr>
              <a:t>the use of thrombolysis for </a:t>
            </a:r>
            <a:r>
              <a:rPr lang="en-IN" sz="2000" dirty="0" smtClean="0">
                <a:latin typeface="Candara" panose="020E0502030303020204" pitchFamily="34" charset="0"/>
              </a:rPr>
              <a:t>AMI with or without IABP use</a:t>
            </a:r>
          </a:p>
          <a:p>
            <a:pPr marL="285750" indent="-285750" algn="just">
              <a:buFont typeface="Arial" panose="020B0604020202020204" pitchFamily="34" charset="0"/>
              <a:buChar char="•"/>
            </a:pPr>
            <a:r>
              <a:rPr lang="en-IN" sz="2000" dirty="0">
                <a:latin typeface="Candara" panose="020E0502030303020204" pitchFamily="34" charset="0"/>
              </a:rPr>
              <a:t>Early IABP use was associated with </a:t>
            </a:r>
            <a:r>
              <a:rPr lang="en-IN" sz="2000" dirty="0" smtClean="0">
                <a:latin typeface="Candara" panose="020E0502030303020204" pitchFamily="34" charset="0"/>
              </a:rPr>
              <a:t>a </a:t>
            </a:r>
            <a:r>
              <a:rPr lang="en-IN" sz="2000" dirty="0">
                <a:latin typeface="Candara" panose="020E0502030303020204" pitchFamily="34" charset="0"/>
              </a:rPr>
              <a:t>lower 30-day mortality (47% </a:t>
            </a:r>
            <a:r>
              <a:rPr lang="en-IN" sz="2000" dirty="0" err="1">
                <a:latin typeface="Candara" panose="020E0502030303020204" pitchFamily="34" charset="0"/>
              </a:rPr>
              <a:t>vs</a:t>
            </a:r>
            <a:r>
              <a:rPr lang="en-IN" sz="2000" dirty="0">
                <a:latin typeface="Candara" panose="020E0502030303020204" pitchFamily="34" charset="0"/>
              </a:rPr>
              <a:t> 60</a:t>
            </a:r>
            <a:r>
              <a:rPr lang="en-IN" sz="2000" dirty="0" smtClean="0">
                <a:latin typeface="Candara" panose="020E0502030303020204" pitchFamily="34" charset="0"/>
              </a:rPr>
              <a:t>%)</a:t>
            </a:r>
          </a:p>
          <a:p>
            <a:pPr marL="285750" indent="-285750" algn="just">
              <a:buFont typeface="Arial" panose="020B0604020202020204" pitchFamily="34" charset="0"/>
              <a:buChar char="•"/>
            </a:pPr>
            <a:r>
              <a:rPr lang="en-IN" sz="2000" dirty="0" smtClean="0">
                <a:latin typeface="Candara" panose="020E0502030303020204" pitchFamily="34" charset="0"/>
              </a:rPr>
              <a:t>More </a:t>
            </a:r>
            <a:r>
              <a:rPr lang="en-IN" sz="2000" dirty="0">
                <a:latin typeface="Candara" panose="020E0502030303020204" pitchFamily="34" charset="0"/>
              </a:rPr>
              <a:t>bleeding complications being detected in the IABP group</a:t>
            </a:r>
          </a:p>
        </p:txBody>
      </p:sp>
      <p:sp>
        <p:nvSpPr>
          <p:cNvPr id="7" name="Title 1"/>
          <p:cNvSpPr>
            <a:spLocks noGrp="1"/>
          </p:cNvSpPr>
          <p:nvPr>
            <p:ph type="title"/>
          </p:nvPr>
        </p:nvSpPr>
        <p:spPr>
          <a:xfrm>
            <a:off x="228600" y="152400"/>
            <a:ext cx="8534400" cy="530352"/>
          </a:xfrm>
        </p:spPr>
        <p:txBody>
          <a:bodyPr>
            <a:normAutofit/>
          </a:bodyPr>
          <a:lstStyle/>
          <a:p>
            <a:pPr algn="l"/>
            <a:r>
              <a:rPr lang="en-IN" sz="2400" b="1" dirty="0">
                <a:solidFill>
                  <a:srgbClr val="FFFF00"/>
                </a:solidFill>
                <a:latin typeface="Candara" panose="020E0502030303020204" pitchFamily="34" charset="0"/>
              </a:rPr>
              <a:t>Evidence for the use of </a:t>
            </a:r>
            <a:r>
              <a:rPr lang="en-IN" sz="2400" b="1" dirty="0" smtClean="0">
                <a:solidFill>
                  <a:srgbClr val="FFFF00"/>
                </a:solidFill>
                <a:latin typeface="Candara" panose="020E0502030303020204" pitchFamily="34" charset="0"/>
              </a:rPr>
              <a:t>IABP </a:t>
            </a:r>
            <a:r>
              <a:rPr lang="en-IN" sz="2400" b="1" dirty="0">
                <a:solidFill>
                  <a:srgbClr val="FFFF00"/>
                </a:solidFill>
                <a:latin typeface="Candara" panose="020E0502030303020204" pitchFamily="34" charset="0"/>
              </a:rPr>
              <a:t>in MI and cardiogenic shock</a:t>
            </a:r>
          </a:p>
        </p:txBody>
      </p:sp>
    </p:spTree>
    <p:extLst>
      <p:ext uri="{BB962C8B-B14F-4D97-AF65-F5344CB8AC3E}">
        <p14:creationId xmlns:p14="http://schemas.microsoft.com/office/powerpoint/2010/main" val="3905431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2401" y="152399"/>
            <a:ext cx="8844115" cy="5867401"/>
          </a:xfrm>
        </p:spPr>
      </p:pic>
    </p:spTree>
    <p:extLst>
      <p:ext uri="{BB962C8B-B14F-4D97-AF65-F5344CB8AC3E}">
        <p14:creationId xmlns:p14="http://schemas.microsoft.com/office/powerpoint/2010/main" val="37852195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1625" y="914400"/>
            <a:ext cx="850423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28600" y="152400"/>
            <a:ext cx="8534400" cy="530352"/>
          </a:xfrm>
        </p:spPr>
        <p:txBody>
          <a:bodyPr>
            <a:normAutofit/>
          </a:bodyPr>
          <a:lstStyle/>
          <a:p>
            <a:pPr algn="l"/>
            <a:r>
              <a:rPr lang="en-IN" sz="2400" b="1" dirty="0">
                <a:solidFill>
                  <a:srgbClr val="FFFF00"/>
                </a:solidFill>
                <a:latin typeface="Candara" panose="020E0502030303020204" pitchFamily="34" charset="0"/>
              </a:rPr>
              <a:t>Evidence for the use of </a:t>
            </a:r>
            <a:r>
              <a:rPr lang="en-IN" sz="2400" b="1" dirty="0" smtClean="0">
                <a:solidFill>
                  <a:srgbClr val="FFFF00"/>
                </a:solidFill>
                <a:latin typeface="Candara" panose="020E0502030303020204" pitchFamily="34" charset="0"/>
              </a:rPr>
              <a:t>IABP </a:t>
            </a:r>
            <a:r>
              <a:rPr lang="en-IN" sz="2400" b="1" dirty="0">
                <a:solidFill>
                  <a:srgbClr val="FFFF00"/>
                </a:solidFill>
                <a:latin typeface="Candara" panose="020E0502030303020204" pitchFamily="34" charset="0"/>
              </a:rPr>
              <a:t>in MI and cardiogenic shock</a:t>
            </a:r>
          </a:p>
        </p:txBody>
      </p:sp>
      <p:sp>
        <p:nvSpPr>
          <p:cNvPr id="4" name="TextBox 3"/>
          <p:cNvSpPr txBox="1"/>
          <p:nvPr/>
        </p:nvSpPr>
        <p:spPr>
          <a:xfrm>
            <a:off x="381000" y="4236184"/>
            <a:ext cx="8305800" cy="1631216"/>
          </a:xfrm>
          <a:prstGeom prst="rect">
            <a:avLst/>
          </a:prstGeom>
          <a:noFill/>
        </p:spPr>
        <p:txBody>
          <a:bodyPr wrap="square" rtlCol="0">
            <a:spAutoFit/>
          </a:bodyPr>
          <a:lstStyle/>
          <a:p>
            <a:pPr algn="just"/>
            <a:r>
              <a:rPr lang="en-IN" sz="2000" b="1" dirty="0">
                <a:latin typeface="Candara" panose="020E0502030303020204" pitchFamily="34" charset="0"/>
                <a:hlinkClick r:id="rId3"/>
              </a:rPr>
              <a:t>NRMI-2 (2001</a:t>
            </a:r>
            <a:r>
              <a:rPr lang="en-IN" sz="2000" b="1" dirty="0" smtClean="0">
                <a:latin typeface="Candara" panose="020E0502030303020204" pitchFamily="34" charset="0"/>
                <a:hlinkClick r:id="rId3"/>
              </a:rPr>
              <a:t>)</a:t>
            </a:r>
            <a:endParaRPr lang="en-IN" sz="2000" b="1" dirty="0" smtClean="0">
              <a:latin typeface="Candara" panose="020E0502030303020204" pitchFamily="34" charset="0"/>
            </a:endParaRPr>
          </a:p>
          <a:p>
            <a:pPr marL="342900" indent="-342900" algn="just">
              <a:buFont typeface="Arial" panose="020B0604020202020204" pitchFamily="34" charset="0"/>
              <a:buChar char="•"/>
            </a:pPr>
            <a:r>
              <a:rPr lang="en-IN" sz="2000" dirty="0">
                <a:latin typeface="Candara" panose="020E0502030303020204" pitchFamily="34" charset="0"/>
              </a:rPr>
              <a:t>A</a:t>
            </a:r>
            <a:r>
              <a:rPr lang="en-IN" sz="2000" dirty="0" smtClean="0">
                <a:latin typeface="Candara" panose="020E0502030303020204" pitchFamily="34" charset="0"/>
              </a:rPr>
              <a:t> </a:t>
            </a:r>
            <a:r>
              <a:rPr lang="en-IN" sz="2000" dirty="0">
                <a:latin typeface="Candara" panose="020E0502030303020204" pitchFamily="34" charset="0"/>
              </a:rPr>
              <a:t>prospective observational </a:t>
            </a:r>
            <a:r>
              <a:rPr lang="en-IN" sz="2000" dirty="0" smtClean="0">
                <a:latin typeface="Candara" panose="020E0502030303020204" pitchFamily="34" charset="0"/>
              </a:rPr>
              <a:t>cohort</a:t>
            </a:r>
          </a:p>
          <a:p>
            <a:pPr marL="342900" indent="-342900" algn="just">
              <a:buFont typeface="Arial" panose="020B0604020202020204" pitchFamily="34" charset="0"/>
              <a:buChar char="•"/>
            </a:pPr>
            <a:r>
              <a:rPr lang="en-IN" sz="2000" dirty="0">
                <a:latin typeface="Candara" panose="020E0502030303020204" pitchFamily="34" charset="0"/>
              </a:rPr>
              <a:t>IABP use together with thrombolysis resulted in a decrease in the 3-day odds of death by 18</a:t>
            </a:r>
            <a:r>
              <a:rPr lang="en-IN" sz="2000" dirty="0" smtClean="0">
                <a:latin typeface="Candara" panose="020E0502030303020204" pitchFamily="34" charset="0"/>
              </a:rPr>
              <a:t>%.</a:t>
            </a:r>
          </a:p>
          <a:p>
            <a:pPr marL="342900" indent="-342900" algn="just">
              <a:buFont typeface="Arial" panose="020B0604020202020204" pitchFamily="34" charset="0"/>
              <a:buChar char="•"/>
            </a:pPr>
            <a:r>
              <a:rPr lang="en-IN" sz="2000" dirty="0" smtClean="0">
                <a:latin typeface="Candara" panose="020E0502030303020204" pitchFamily="34" charset="0"/>
              </a:rPr>
              <a:t>Poor </a:t>
            </a:r>
            <a:r>
              <a:rPr lang="en-IN" sz="2000" dirty="0">
                <a:latin typeface="Candara" panose="020E0502030303020204" pitchFamily="34" charset="0"/>
              </a:rPr>
              <a:t>quality of the study</a:t>
            </a:r>
          </a:p>
        </p:txBody>
      </p:sp>
    </p:spTree>
    <p:extLst>
      <p:ext uri="{BB962C8B-B14F-4D97-AF65-F5344CB8AC3E}">
        <p14:creationId xmlns:p14="http://schemas.microsoft.com/office/powerpoint/2010/main" val="18148647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13459"/>
            <a:ext cx="6781800"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228600" y="152400"/>
            <a:ext cx="8534400" cy="530352"/>
          </a:xfrm>
        </p:spPr>
        <p:txBody>
          <a:bodyPr>
            <a:normAutofit/>
          </a:bodyPr>
          <a:lstStyle/>
          <a:p>
            <a:pPr algn="l"/>
            <a:r>
              <a:rPr lang="en-IN" sz="2400" b="1" dirty="0">
                <a:solidFill>
                  <a:srgbClr val="FFFF00"/>
                </a:solidFill>
                <a:latin typeface="Candara" panose="020E0502030303020204" pitchFamily="34" charset="0"/>
              </a:rPr>
              <a:t>Evidence for the use of </a:t>
            </a:r>
            <a:r>
              <a:rPr lang="en-IN" sz="2400" b="1" dirty="0" smtClean="0">
                <a:solidFill>
                  <a:srgbClr val="FFFF00"/>
                </a:solidFill>
                <a:latin typeface="Candara" panose="020E0502030303020204" pitchFamily="34" charset="0"/>
              </a:rPr>
              <a:t>IABP </a:t>
            </a:r>
            <a:r>
              <a:rPr lang="en-IN" sz="2400" b="1" dirty="0">
                <a:solidFill>
                  <a:srgbClr val="FFFF00"/>
                </a:solidFill>
                <a:latin typeface="Candara" panose="020E0502030303020204" pitchFamily="34" charset="0"/>
              </a:rPr>
              <a:t>in MI and cardiogenic shock</a:t>
            </a:r>
          </a:p>
        </p:txBody>
      </p:sp>
      <p:sp>
        <p:nvSpPr>
          <p:cNvPr id="4" name="TextBox 3"/>
          <p:cNvSpPr txBox="1"/>
          <p:nvPr/>
        </p:nvSpPr>
        <p:spPr>
          <a:xfrm>
            <a:off x="685800" y="4038600"/>
            <a:ext cx="7162800" cy="1631216"/>
          </a:xfrm>
          <a:prstGeom prst="rect">
            <a:avLst/>
          </a:prstGeom>
          <a:noFill/>
        </p:spPr>
        <p:txBody>
          <a:bodyPr wrap="square" rtlCol="0">
            <a:spAutoFit/>
          </a:bodyPr>
          <a:lstStyle/>
          <a:p>
            <a:r>
              <a:rPr lang="en-IN" sz="2000" b="1" dirty="0">
                <a:latin typeface="Candara" panose="020E0502030303020204" pitchFamily="34" charset="0"/>
                <a:hlinkClick r:id="rId3"/>
              </a:rPr>
              <a:t>TACTICS trial (2005</a:t>
            </a:r>
            <a:r>
              <a:rPr lang="en-IN" sz="2000" b="1" dirty="0" smtClean="0">
                <a:latin typeface="Candara" panose="020E0502030303020204" pitchFamily="34" charset="0"/>
                <a:hlinkClick r:id="rId3"/>
              </a:rPr>
              <a:t>)</a:t>
            </a:r>
            <a:endParaRPr lang="en-IN" sz="2000" b="1" dirty="0" smtClean="0">
              <a:latin typeface="Candara" panose="020E0502030303020204" pitchFamily="34" charset="0"/>
            </a:endParaRPr>
          </a:p>
          <a:p>
            <a:pPr marL="285750" indent="-285750">
              <a:buFont typeface="Arial" panose="020B0604020202020204" pitchFamily="34" charset="0"/>
              <a:buChar char="•"/>
            </a:pPr>
            <a:r>
              <a:rPr lang="en-IN" sz="2000" dirty="0" smtClean="0">
                <a:latin typeface="Candara" panose="020E0502030303020204" pitchFamily="34" charset="0"/>
              </a:rPr>
              <a:t>Small trial, 57 patients; thrombolysis alone </a:t>
            </a:r>
            <a:r>
              <a:rPr lang="en-IN" sz="2000" dirty="0" err="1" smtClean="0">
                <a:latin typeface="Candara" panose="020E0502030303020204" pitchFamily="34" charset="0"/>
              </a:rPr>
              <a:t>vs</a:t>
            </a:r>
            <a:r>
              <a:rPr lang="en-IN" sz="2000" dirty="0" smtClean="0">
                <a:latin typeface="Candara" panose="020E0502030303020204" pitchFamily="34" charset="0"/>
              </a:rPr>
              <a:t>  thrombolysis plus IABP.</a:t>
            </a:r>
          </a:p>
          <a:p>
            <a:pPr marL="285750" indent="-285750">
              <a:buFont typeface="Arial" panose="020B0604020202020204" pitchFamily="34" charset="0"/>
              <a:buChar char="•"/>
            </a:pPr>
            <a:r>
              <a:rPr lang="en-IN" sz="2000" dirty="0" smtClean="0">
                <a:latin typeface="Candara" panose="020E0502030303020204" pitchFamily="34" charset="0"/>
              </a:rPr>
              <a:t>There </a:t>
            </a:r>
            <a:r>
              <a:rPr lang="en-IN" sz="2000" dirty="0">
                <a:latin typeface="Candara" panose="020E0502030303020204" pitchFamily="34" charset="0"/>
              </a:rPr>
              <a:t>was no additional survival benefit in the IABP </a:t>
            </a:r>
            <a:r>
              <a:rPr lang="en-IN" sz="2000" dirty="0" smtClean="0">
                <a:latin typeface="Candara" panose="020E0502030303020204" pitchFamily="34" charset="0"/>
              </a:rPr>
              <a:t>group in 30 days follow-up..</a:t>
            </a:r>
            <a:endParaRPr lang="en-IN" sz="2000" dirty="0">
              <a:latin typeface="Candara" panose="020E0502030303020204" pitchFamily="34" charset="0"/>
            </a:endParaRPr>
          </a:p>
        </p:txBody>
      </p:sp>
    </p:spTree>
    <p:extLst>
      <p:ext uri="{BB962C8B-B14F-4D97-AF65-F5344CB8AC3E}">
        <p14:creationId xmlns:p14="http://schemas.microsoft.com/office/powerpoint/2010/main" val="37734295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534400" cy="530352"/>
          </a:xfrm>
        </p:spPr>
        <p:txBody>
          <a:bodyPr>
            <a:normAutofit/>
          </a:bodyPr>
          <a:lstStyle/>
          <a:p>
            <a:pPr algn="l"/>
            <a:r>
              <a:rPr lang="en-IN" sz="2400" b="1" dirty="0">
                <a:solidFill>
                  <a:srgbClr val="FFFF00"/>
                </a:solidFill>
                <a:latin typeface="Candara" panose="020E0502030303020204" pitchFamily="34" charset="0"/>
              </a:rPr>
              <a:t>Evidence for the use of </a:t>
            </a:r>
            <a:r>
              <a:rPr lang="en-IN" sz="2400" b="1" dirty="0" smtClean="0">
                <a:solidFill>
                  <a:srgbClr val="FFFF00"/>
                </a:solidFill>
                <a:latin typeface="Candara" panose="020E0502030303020204" pitchFamily="34" charset="0"/>
              </a:rPr>
              <a:t>IABP </a:t>
            </a:r>
            <a:r>
              <a:rPr lang="en-IN" sz="2400" b="1" dirty="0">
                <a:solidFill>
                  <a:srgbClr val="FFFF00"/>
                </a:solidFill>
                <a:latin typeface="Candara" panose="020E0502030303020204" pitchFamily="34" charset="0"/>
              </a:rPr>
              <a:t>in MI and cardiogenic shock</a:t>
            </a:r>
          </a:p>
        </p:txBody>
      </p:sp>
      <p:pic>
        <p:nvPicPr>
          <p:cNvPr id="2150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1000" y="762000"/>
            <a:ext cx="853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4114800"/>
            <a:ext cx="7772400" cy="1938992"/>
          </a:xfrm>
          <a:prstGeom prst="rect">
            <a:avLst/>
          </a:prstGeom>
          <a:noFill/>
        </p:spPr>
        <p:txBody>
          <a:bodyPr wrap="square" rtlCol="0">
            <a:spAutoFit/>
          </a:bodyPr>
          <a:lstStyle/>
          <a:p>
            <a:pPr algn="just"/>
            <a:r>
              <a:rPr lang="en-IN" sz="2000" b="1" dirty="0">
                <a:latin typeface="Candara" panose="020E0502030303020204" pitchFamily="34" charset="0"/>
                <a:hlinkClick r:id="rId4"/>
              </a:rPr>
              <a:t>IABP-SHOCK II trial (2012)</a:t>
            </a:r>
            <a:endParaRPr lang="en-IN" sz="2000" b="1" dirty="0">
              <a:latin typeface="Candara" panose="020E0502030303020204" pitchFamily="34" charset="0"/>
            </a:endParaRPr>
          </a:p>
          <a:p>
            <a:pPr marL="285750" indent="-285750" algn="just">
              <a:buFont typeface="Arial" panose="020B0604020202020204" pitchFamily="34" charset="0"/>
              <a:buChar char="•"/>
            </a:pPr>
            <a:r>
              <a:rPr lang="en-IN" sz="2000" dirty="0">
                <a:latin typeface="Candara" panose="020E0502030303020204" pitchFamily="34" charset="0"/>
              </a:rPr>
              <a:t>The trial randomised post-MI patients with CS (</a:t>
            </a:r>
            <a:r>
              <a:rPr lang="en-IN" sz="2000" i="1" dirty="0">
                <a:latin typeface="Candara" panose="020E0502030303020204" pitchFamily="34" charset="0"/>
              </a:rPr>
              <a:t>n= </a:t>
            </a:r>
            <a:r>
              <a:rPr lang="en-IN" sz="2000" dirty="0">
                <a:latin typeface="Candara" panose="020E0502030303020204" pitchFamily="34" charset="0"/>
              </a:rPr>
              <a:t>600) to either IABP or no IABP.</a:t>
            </a:r>
          </a:p>
          <a:p>
            <a:pPr marL="285750" indent="-285750" algn="just">
              <a:buFont typeface="Arial" panose="020B0604020202020204" pitchFamily="34" charset="0"/>
              <a:buChar char="•"/>
            </a:pPr>
            <a:r>
              <a:rPr lang="en-IN" sz="2000" dirty="0">
                <a:latin typeface="Candara" panose="020E0502030303020204" pitchFamily="34" charset="0"/>
              </a:rPr>
              <a:t>There was neither improvement in 30-day mortality, nor 1-year mortality, nor in any of the secondary outcomes (</a:t>
            </a:r>
            <a:r>
              <a:rPr lang="en-IN" sz="2000" dirty="0" err="1">
                <a:latin typeface="Candara" panose="020E0502030303020204" pitchFamily="34" charset="0"/>
              </a:rPr>
              <a:t>eg</a:t>
            </a:r>
            <a:r>
              <a:rPr lang="en-IN" sz="2000" dirty="0">
                <a:latin typeface="Candara" panose="020E0502030303020204" pitchFamily="34" charset="0"/>
              </a:rPr>
              <a:t>. stroke or functional capacity</a:t>
            </a:r>
            <a:r>
              <a:rPr lang="en-IN" sz="2000" dirty="0" smtClean="0">
                <a:latin typeface="Candara" panose="020E0502030303020204" pitchFamily="34" charset="0"/>
              </a:rPr>
              <a:t>)</a:t>
            </a:r>
            <a:endParaRPr lang="en-IN" sz="2000" dirty="0">
              <a:latin typeface="Candara" panose="020E0502030303020204" pitchFamily="34" charset="0"/>
            </a:endParaRPr>
          </a:p>
        </p:txBody>
      </p:sp>
    </p:spTree>
    <p:extLst>
      <p:ext uri="{BB962C8B-B14F-4D97-AF65-F5344CB8AC3E}">
        <p14:creationId xmlns:p14="http://schemas.microsoft.com/office/powerpoint/2010/main" val="27582402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762000"/>
            <a:ext cx="8503920" cy="5337048"/>
          </a:xfrm>
        </p:spPr>
        <p:txBody>
          <a:bodyPr>
            <a:normAutofit/>
          </a:bodyPr>
          <a:lstStyle/>
          <a:p>
            <a:pPr marL="0" indent="0" algn="just">
              <a:spcBef>
                <a:spcPts val="600"/>
              </a:spcBef>
              <a:spcAft>
                <a:spcPts val="600"/>
              </a:spcAft>
              <a:buNone/>
            </a:pPr>
            <a:r>
              <a:rPr lang="en-IN" sz="2400" b="1" dirty="0">
                <a:solidFill>
                  <a:srgbClr val="00FF00"/>
                </a:solidFill>
                <a:latin typeface="Candara" panose="020E0502030303020204" pitchFamily="34" charset="0"/>
              </a:rPr>
              <a:t>Post-MI and Cardiogenic </a:t>
            </a:r>
            <a:r>
              <a:rPr lang="en-IN" sz="2400" b="1" dirty="0" smtClean="0">
                <a:solidFill>
                  <a:srgbClr val="00FF00"/>
                </a:solidFill>
                <a:latin typeface="Candara" panose="020E0502030303020204" pitchFamily="34" charset="0"/>
              </a:rPr>
              <a:t>Shock</a:t>
            </a:r>
          </a:p>
          <a:p>
            <a:pPr algn="just">
              <a:spcBef>
                <a:spcPts val="600"/>
              </a:spcBef>
              <a:spcAft>
                <a:spcPts val="600"/>
              </a:spcAft>
            </a:pPr>
            <a:r>
              <a:rPr lang="en-IN" sz="2400" dirty="0" smtClean="0">
                <a:latin typeface="Candara" panose="020E0502030303020204" pitchFamily="34" charset="0"/>
              </a:rPr>
              <a:t>AMI is complicated by CS in ≈5% to 10% of cases</a:t>
            </a:r>
          </a:p>
          <a:p>
            <a:pPr algn="just">
              <a:spcBef>
                <a:spcPts val="600"/>
              </a:spcBef>
              <a:spcAft>
                <a:spcPts val="600"/>
              </a:spcAft>
            </a:pPr>
            <a:r>
              <a:rPr lang="en-IN" sz="2400" dirty="0" smtClean="0">
                <a:latin typeface="Candara" panose="020E0502030303020204" pitchFamily="34" charset="0"/>
              </a:rPr>
              <a:t>In addition to revascularization, optimal drug therapy, vasopressor, and inotropic support, IABP is the most commonly used mechanical support device to maintain hemodynamic stability</a:t>
            </a:r>
          </a:p>
          <a:p>
            <a:pPr algn="just">
              <a:spcBef>
                <a:spcPts val="600"/>
              </a:spcBef>
              <a:spcAft>
                <a:spcPts val="600"/>
              </a:spcAft>
            </a:pPr>
            <a:r>
              <a:rPr lang="en-IN" sz="2400" dirty="0" smtClean="0">
                <a:latin typeface="Candara" panose="020E0502030303020204" pitchFamily="34" charset="0"/>
              </a:rPr>
              <a:t>In the thrombolytic era, concomitant IABP in the presence of recombinant- tissue plasminogen activator was thought to enhance thrombolysis through augmentation of perfusion pressure</a:t>
            </a:r>
          </a:p>
        </p:txBody>
      </p:sp>
    </p:spTree>
    <p:extLst>
      <p:ext uri="{BB962C8B-B14F-4D97-AF65-F5344CB8AC3E}">
        <p14:creationId xmlns:p14="http://schemas.microsoft.com/office/powerpoint/2010/main" val="23424176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7042" y="457200"/>
            <a:ext cx="7957358" cy="477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431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685800"/>
            <a:ext cx="8503920" cy="4572000"/>
          </a:xfrm>
        </p:spPr>
        <p:txBody>
          <a:bodyPr>
            <a:normAutofit/>
          </a:bodyPr>
          <a:lstStyle/>
          <a:p>
            <a:pPr algn="just">
              <a:lnSpc>
                <a:spcPct val="150000"/>
              </a:lnSpc>
            </a:pPr>
            <a:r>
              <a:rPr lang="en-IN" sz="2400" dirty="0" smtClean="0">
                <a:latin typeface="Candara" panose="020E0502030303020204" pitchFamily="34" charset="0"/>
              </a:rPr>
              <a:t>Use </a:t>
            </a:r>
            <a:r>
              <a:rPr lang="en-IN" sz="2400" dirty="0">
                <a:latin typeface="Candara" panose="020E0502030303020204" pitchFamily="34" charset="0"/>
              </a:rPr>
              <a:t>of IABP as an adjunct </a:t>
            </a:r>
            <a:r>
              <a:rPr lang="en-IN" sz="2400" dirty="0" smtClean="0">
                <a:latin typeface="Candara" panose="020E0502030303020204" pitchFamily="34" charset="0"/>
              </a:rPr>
              <a:t>to PCI </a:t>
            </a:r>
            <a:r>
              <a:rPr lang="en-IN" sz="2400" dirty="0">
                <a:latin typeface="Candara" panose="020E0502030303020204" pitchFamily="34" charset="0"/>
              </a:rPr>
              <a:t>in post- MI CS </a:t>
            </a:r>
            <a:r>
              <a:rPr lang="en-IN" sz="2400" dirty="0" smtClean="0">
                <a:latin typeface="Candara" panose="020E0502030303020204" pitchFamily="34" charset="0"/>
              </a:rPr>
              <a:t>-- controversial.</a:t>
            </a:r>
          </a:p>
          <a:p>
            <a:pPr algn="just">
              <a:lnSpc>
                <a:spcPct val="150000"/>
              </a:lnSpc>
            </a:pPr>
            <a:r>
              <a:rPr lang="en-IN" sz="2400" dirty="0" smtClean="0">
                <a:latin typeface="Candara" panose="020E0502030303020204" pitchFamily="34" charset="0"/>
              </a:rPr>
              <a:t>A </a:t>
            </a:r>
            <a:r>
              <a:rPr lang="en-IN" sz="2400" dirty="0">
                <a:latin typeface="Candara" panose="020E0502030303020204" pitchFamily="34" charset="0"/>
              </a:rPr>
              <a:t>recent meta-analysis </a:t>
            </a:r>
            <a:r>
              <a:rPr lang="en-IN" sz="2400" dirty="0" smtClean="0">
                <a:latin typeface="Candara" panose="020E0502030303020204" pitchFamily="34" charset="0"/>
              </a:rPr>
              <a:t>of registry </a:t>
            </a:r>
            <a:r>
              <a:rPr lang="en-IN" sz="2400" dirty="0">
                <a:latin typeface="Candara" panose="020E0502030303020204" pitchFamily="34" charset="0"/>
              </a:rPr>
              <a:t>data showed no benefit from the use of IABP in </a:t>
            </a:r>
            <a:r>
              <a:rPr lang="en-IN" sz="2400" dirty="0" smtClean="0">
                <a:latin typeface="Candara" panose="020E0502030303020204" pitchFamily="34" charset="0"/>
              </a:rPr>
              <a:t>CS with </a:t>
            </a:r>
            <a:r>
              <a:rPr lang="en-IN" sz="2400" dirty="0">
                <a:latin typeface="Candara" panose="020E0502030303020204" pitchFamily="34" charset="0"/>
              </a:rPr>
              <a:t>regard to 30-day mortality independent of </a:t>
            </a:r>
            <a:r>
              <a:rPr lang="en-IN" sz="2400" dirty="0" smtClean="0">
                <a:latin typeface="Candara" panose="020E0502030303020204" pitchFamily="34" charset="0"/>
              </a:rPr>
              <a:t>reperfusion strategy.</a:t>
            </a:r>
          </a:p>
          <a:p>
            <a:pPr algn="just">
              <a:lnSpc>
                <a:spcPct val="150000"/>
              </a:lnSpc>
            </a:pPr>
            <a:r>
              <a:rPr lang="en-IN" sz="2400" dirty="0" smtClean="0">
                <a:latin typeface="Candara" panose="020E0502030303020204" pitchFamily="34" charset="0"/>
              </a:rPr>
              <a:t>Recent </a:t>
            </a:r>
            <a:r>
              <a:rPr lang="en-IN" sz="2400" dirty="0">
                <a:latin typeface="Candara" panose="020E0502030303020204" pitchFamily="34" charset="0"/>
              </a:rPr>
              <a:t>downgrading of the </a:t>
            </a:r>
            <a:r>
              <a:rPr lang="en-IN" sz="2400" dirty="0" smtClean="0">
                <a:latin typeface="Candara" panose="020E0502030303020204" pitchFamily="34" charset="0"/>
              </a:rPr>
              <a:t>American Heart </a:t>
            </a:r>
            <a:r>
              <a:rPr lang="en-IN" sz="2400" dirty="0">
                <a:latin typeface="Candara" panose="020E0502030303020204" pitchFamily="34" charset="0"/>
              </a:rPr>
              <a:t>Association guidelines on </a:t>
            </a:r>
            <a:r>
              <a:rPr lang="en-IN" sz="2400" dirty="0" smtClean="0">
                <a:latin typeface="Candara" panose="020E0502030303020204" pitchFamily="34" charset="0"/>
              </a:rPr>
              <a:t>hemodynamic support in post-MI </a:t>
            </a:r>
            <a:r>
              <a:rPr lang="en-IN" sz="2400" dirty="0">
                <a:latin typeface="Candara" panose="020E0502030303020204" pitchFamily="34" charset="0"/>
              </a:rPr>
              <a:t>CS from a Class I recommendation to Class IIB</a:t>
            </a:r>
          </a:p>
        </p:txBody>
      </p:sp>
    </p:spTree>
    <p:extLst>
      <p:ext uri="{BB962C8B-B14F-4D97-AF65-F5344CB8AC3E}">
        <p14:creationId xmlns:p14="http://schemas.microsoft.com/office/powerpoint/2010/main" val="1246198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914400"/>
            <a:ext cx="8503920" cy="5105400"/>
          </a:xfrm>
        </p:spPr>
        <p:txBody>
          <a:bodyPr>
            <a:normAutofit/>
          </a:bodyPr>
          <a:lstStyle/>
          <a:p>
            <a:pPr marL="0" indent="0" algn="just">
              <a:spcBef>
                <a:spcPts val="1200"/>
              </a:spcBef>
              <a:spcAft>
                <a:spcPts val="600"/>
              </a:spcAft>
              <a:buNone/>
            </a:pPr>
            <a:r>
              <a:rPr lang="en-IN" sz="2200" b="1" dirty="0" smtClean="0">
                <a:solidFill>
                  <a:srgbClr val="00FF00"/>
                </a:solidFill>
                <a:latin typeface="Candara" panose="020E0502030303020204" pitchFamily="34" charset="0"/>
              </a:rPr>
              <a:t>IABP in High risk PCI</a:t>
            </a:r>
          </a:p>
          <a:p>
            <a:pPr algn="just">
              <a:spcBef>
                <a:spcPts val="1200"/>
              </a:spcBef>
              <a:spcAft>
                <a:spcPts val="600"/>
              </a:spcAft>
            </a:pPr>
            <a:r>
              <a:rPr lang="en-IN" sz="2200" dirty="0" smtClean="0">
                <a:latin typeface="Candara" panose="020E0502030303020204" pitchFamily="34" charset="0"/>
              </a:rPr>
              <a:t>The </a:t>
            </a:r>
            <a:r>
              <a:rPr lang="en-IN" sz="2200" dirty="0">
                <a:latin typeface="Candara" panose="020E0502030303020204" pitchFamily="34" charset="0"/>
              </a:rPr>
              <a:t>first randomized controlled trial to examine the use </a:t>
            </a:r>
            <a:r>
              <a:rPr lang="en-IN" sz="2200" dirty="0" smtClean="0">
                <a:latin typeface="Candara" panose="020E0502030303020204" pitchFamily="34" charset="0"/>
              </a:rPr>
              <a:t>of elective </a:t>
            </a:r>
            <a:r>
              <a:rPr lang="en-IN" sz="2200" dirty="0">
                <a:latin typeface="Candara" panose="020E0502030303020204" pitchFamily="34" charset="0"/>
              </a:rPr>
              <a:t>IABP in high-risk PCI was the Balloon </a:t>
            </a:r>
            <a:r>
              <a:rPr lang="en-IN" sz="2200" dirty="0" smtClean="0">
                <a:latin typeface="Candara" panose="020E0502030303020204" pitchFamily="34" charset="0"/>
              </a:rPr>
              <a:t>pump–assisted Coronary </a:t>
            </a:r>
            <a:r>
              <a:rPr lang="en-IN" sz="2200" dirty="0">
                <a:latin typeface="Candara" panose="020E0502030303020204" pitchFamily="34" charset="0"/>
              </a:rPr>
              <a:t>Intervention Study (BCIS-1</a:t>
            </a:r>
            <a:r>
              <a:rPr lang="en-IN" sz="2200" dirty="0" smtClean="0">
                <a:latin typeface="Candara" panose="020E0502030303020204" pitchFamily="34" charset="0"/>
              </a:rPr>
              <a:t>)</a:t>
            </a:r>
          </a:p>
          <a:p>
            <a:pPr algn="just">
              <a:spcBef>
                <a:spcPts val="1200"/>
              </a:spcBef>
              <a:spcAft>
                <a:spcPts val="600"/>
              </a:spcAft>
            </a:pPr>
            <a:r>
              <a:rPr lang="en-IN" sz="2200" dirty="0">
                <a:latin typeface="Candara" panose="020E0502030303020204" pitchFamily="34" charset="0"/>
              </a:rPr>
              <a:t>There was no </a:t>
            </a:r>
            <a:r>
              <a:rPr lang="en-IN" sz="2200" dirty="0" smtClean="0">
                <a:latin typeface="Candara" panose="020E0502030303020204" pitchFamily="34" charset="0"/>
              </a:rPr>
              <a:t>significant difference </a:t>
            </a:r>
            <a:r>
              <a:rPr lang="en-IN" sz="2200" dirty="0">
                <a:latin typeface="Candara" panose="020E0502030303020204" pitchFamily="34" charset="0"/>
              </a:rPr>
              <a:t>in the in-hospital major adverse cardiovascular </a:t>
            </a:r>
            <a:r>
              <a:rPr lang="en-IN" sz="2200" dirty="0" smtClean="0">
                <a:latin typeface="Candara" panose="020E0502030303020204" pitchFamily="34" charset="0"/>
              </a:rPr>
              <a:t>or cerebrovascular </a:t>
            </a:r>
            <a:r>
              <a:rPr lang="en-IN" sz="2200" dirty="0">
                <a:latin typeface="Candara" panose="020E0502030303020204" pitchFamily="34" charset="0"/>
              </a:rPr>
              <a:t>event rates (primary outcome) of patients </a:t>
            </a:r>
            <a:r>
              <a:rPr lang="en-IN" sz="2200" dirty="0" smtClean="0">
                <a:latin typeface="Candara" panose="020E0502030303020204" pitchFamily="34" charset="0"/>
              </a:rPr>
              <a:t>in the </a:t>
            </a:r>
            <a:r>
              <a:rPr lang="en-IN" sz="2200" dirty="0">
                <a:latin typeface="Candara" panose="020E0502030303020204" pitchFamily="34" charset="0"/>
              </a:rPr>
              <a:t>elective IABP (15.2%) compared with no-IABP </a:t>
            </a:r>
            <a:r>
              <a:rPr lang="en-IN" sz="2200" dirty="0" smtClean="0">
                <a:latin typeface="Candara" panose="020E0502030303020204" pitchFamily="34" charset="0"/>
              </a:rPr>
              <a:t>groups</a:t>
            </a:r>
          </a:p>
          <a:p>
            <a:pPr algn="just">
              <a:spcBef>
                <a:spcPts val="1200"/>
              </a:spcBef>
              <a:spcAft>
                <a:spcPts val="600"/>
              </a:spcAft>
            </a:pPr>
            <a:r>
              <a:rPr lang="en-IN" sz="2200" dirty="0">
                <a:latin typeface="Candara" panose="020E0502030303020204" pitchFamily="34" charset="0"/>
              </a:rPr>
              <a:t>long-term all-cause mortality at </a:t>
            </a:r>
            <a:r>
              <a:rPr lang="en-IN" sz="2200" dirty="0" smtClean="0">
                <a:latin typeface="Candara" panose="020E0502030303020204" pitchFamily="34" charset="0"/>
              </a:rPr>
              <a:t>a median </a:t>
            </a:r>
            <a:r>
              <a:rPr lang="en-IN" sz="2200" dirty="0">
                <a:latin typeface="Candara" panose="020E0502030303020204" pitchFamily="34" charset="0"/>
              </a:rPr>
              <a:t>follow-up of 51 months was significantly less in </a:t>
            </a:r>
            <a:r>
              <a:rPr lang="en-IN" sz="2200" dirty="0" smtClean="0">
                <a:latin typeface="Candara" panose="020E0502030303020204" pitchFamily="34" charset="0"/>
              </a:rPr>
              <a:t>the elective </a:t>
            </a:r>
            <a:r>
              <a:rPr lang="en-IN" sz="2200" dirty="0">
                <a:latin typeface="Candara" panose="020E0502030303020204" pitchFamily="34" charset="0"/>
              </a:rPr>
              <a:t>IABP </a:t>
            </a:r>
            <a:r>
              <a:rPr lang="en-IN" sz="2200" dirty="0" smtClean="0">
                <a:latin typeface="Candara" panose="020E0502030303020204" pitchFamily="34" charset="0"/>
              </a:rPr>
              <a:t>group </a:t>
            </a:r>
            <a:r>
              <a:rPr lang="en-IN" sz="2200" dirty="0">
                <a:latin typeface="Candara" panose="020E0502030303020204" pitchFamily="34" charset="0"/>
              </a:rPr>
              <a:t>compared with no </a:t>
            </a:r>
            <a:r>
              <a:rPr lang="en-IN" sz="2200" dirty="0" smtClean="0">
                <a:latin typeface="Candara" panose="020E0502030303020204" pitchFamily="34" charset="0"/>
              </a:rPr>
              <a:t>IABP (</a:t>
            </a:r>
            <a:r>
              <a:rPr lang="en-IN" sz="2200" i="1" dirty="0" smtClean="0">
                <a:latin typeface="Candara" panose="020E0502030303020204" pitchFamily="34" charset="0"/>
              </a:rPr>
              <a:t>P</a:t>
            </a:r>
            <a:r>
              <a:rPr lang="en-IN" sz="2200" dirty="0" smtClean="0">
                <a:latin typeface="Candara" panose="020E0502030303020204" pitchFamily="34" charset="0"/>
              </a:rPr>
              <a:t>=0.039)</a:t>
            </a:r>
            <a:endParaRPr lang="en-IN" sz="2200" dirty="0">
              <a:latin typeface="Candara" panose="020E0502030303020204" pitchFamily="34" charset="0"/>
            </a:endParaRPr>
          </a:p>
        </p:txBody>
      </p:sp>
    </p:spTree>
    <p:extLst>
      <p:ext uri="{BB962C8B-B14F-4D97-AF65-F5344CB8AC3E}">
        <p14:creationId xmlns:p14="http://schemas.microsoft.com/office/powerpoint/2010/main" val="12875145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762000"/>
            <a:ext cx="8503920" cy="4572000"/>
          </a:xfrm>
        </p:spPr>
        <p:txBody>
          <a:bodyPr/>
          <a:lstStyle/>
          <a:p>
            <a:pPr algn="just">
              <a:lnSpc>
                <a:spcPct val="150000"/>
              </a:lnSpc>
            </a:pPr>
            <a:r>
              <a:rPr lang="en-IN" dirty="0">
                <a:latin typeface="Candara" panose="020E0502030303020204" pitchFamily="34" charset="0"/>
              </a:rPr>
              <a:t>The </a:t>
            </a:r>
            <a:r>
              <a:rPr lang="en-IN" dirty="0" smtClean="0">
                <a:latin typeface="Candara" panose="020E0502030303020204" pitchFamily="34" charset="0"/>
              </a:rPr>
              <a:t>evidence </a:t>
            </a:r>
            <a:r>
              <a:rPr lang="en-IN" dirty="0">
                <a:latin typeface="Candara" panose="020E0502030303020204" pitchFamily="34" charset="0"/>
              </a:rPr>
              <a:t>suggest that routine IABP use </a:t>
            </a:r>
            <a:r>
              <a:rPr lang="en-IN" dirty="0" smtClean="0">
                <a:latin typeface="Candara" panose="020E0502030303020204" pitchFamily="34" charset="0"/>
              </a:rPr>
              <a:t>does not </a:t>
            </a:r>
            <a:r>
              <a:rPr lang="en-IN" dirty="0">
                <a:latin typeface="Candara" panose="020E0502030303020204" pitchFamily="34" charset="0"/>
              </a:rPr>
              <a:t>provide clinical benefit in patients undergoing </a:t>
            </a:r>
            <a:r>
              <a:rPr lang="en-IN" dirty="0" smtClean="0">
                <a:latin typeface="Candara" panose="020E0502030303020204" pitchFamily="34" charset="0"/>
              </a:rPr>
              <a:t>high-risk procedures </a:t>
            </a:r>
            <a:r>
              <a:rPr lang="en-IN" dirty="0">
                <a:latin typeface="Candara" panose="020E0502030303020204" pitchFamily="34" charset="0"/>
              </a:rPr>
              <a:t>or those with AMI in the absence of CS.</a:t>
            </a:r>
            <a:endParaRPr lang="en-IN" dirty="0" smtClean="0">
              <a:latin typeface="Candara" panose="020E0502030303020204" pitchFamily="34" charset="0"/>
            </a:endParaRPr>
          </a:p>
          <a:p>
            <a:pPr algn="just">
              <a:lnSpc>
                <a:spcPct val="150000"/>
              </a:lnSpc>
            </a:pPr>
            <a:r>
              <a:rPr lang="en-IN" dirty="0" smtClean="0">
                <a:latin typeface="Candara" panose="020E0502030303020204" pitchFamily="34" charset="0"/>
              </a:rPr>
              <a:t>The current American </a:t>
            </a:r>
            <a:r>
              <a:rPr lang="en-IN" dirty="0">
                <a:latin typeface="Candara" panose="020E0502030303020204" pitchFamily="34" charset="0"/>
              </a:rPr>
              <a:t>Heart Association </a:t>
            </a:r>
            <a:r>
              <a:rPr lang="en-IN" dirty="0" smtClean="0">
                <a:latin typeface="Candara" panose="020E0502030303020204" pitchFamily="34" charset="0"/>
              </a:rPr>
              <a:t>guidance</a:t>
            </a:r>
          </a:p>
          <a:p>
            <a:pPr lvl="1" algn="just">
              <a:lnSpc>
                <a:spcPct val="150000"/>
              </a:lnSpc>
            </a:pPr>
            <a:r>
              <a:rPr lang="en-IN" dirty="0" smtClean="0">
                <a:latin typeface="Candara" panose="020E0502030303020204" pitchFamily="34" charset="0"/>
              </a:rPr>
              <a:t>It reasonable to </a:t>
            </a:r>
            <a:r>
              <a:rPr lang="en-IN" dirty="0">
                <a:latin typeface="Candara" panose="020E0502030303020204" pitchFamily="34" charset="0"/>
              </a:rPr>
              <a:t>consider elective IABP in high-risk PCI in a </a:t>
            </a:r>
            <a:r>
              <a:rPr lang="en-IN" dirty="0" smtClean="0">
                <a:latin typeface="Candara" panose="020E0502030303020204" pitchFamily="34" charset="0"/>
              </a:rPr>
              <a:t>carefully selected </a:t>
            </a:r>
            <a:r>
              <a:rPr lang="en-IN" dirty="0">
                <a:latin typeface="Candara" panose="020E0502030303020204" pitchFamily="34" charset="0"/>
              </a:rPr>
              <a:t>subgroup (Class IIB) but not in patients with AMI </a:t>
            </a:r>
            <a:r>
              <a:rPr lang="en-IN" dirty="0" smtClean="0">
                <a:latin typeface="Candara" panose="020E0502030303020204" pitchFamily="34" charset="0"/>
              </a:rPr>
              <a:t>in the </a:t>
            </a:r>
            <a:r>
              <a:rPr lang="en-IN" dirty="0">
                <a:latin typeface="Candara" panose="020E0502030303020204" pitchFamily="34" charset="0"/>
              </a:rPr>
              <a:t>absence of CS</a:t>
            </a:r>
          </a:p>
        </p:txBody>
      </p:sp>
    </p:spTree>
    <p:extLst>
      <p:ext uri="{BB962C8B-B14F-4D97-AF65-F5344CB8AC3E}">
        <p14:creationId xmlns:p14="http://schemas.microsoft.com/office/powerpoint/2010/main" val="10986891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304800"/>
            <a:ext cx="8534400" cy="454152"/>
          </a:xfrm>
        </p:spPr>
        <p:txBody>
          <a:bodyPr>
            <a:normAutofit fontScale="90000"/>
          </a:bodyPr>
          <a:lstStyle/>
          <a:p>
            <a:pPr algn="l"/>
            <a:r>
              <a:rPr lang="en-US" sz="2400" b="1" dirty="0" smtClean="0">
                <a:solidFill>
                  <a:srgbClr val="FFCC00"/>
                </a:solidFill>
              </a:rPr>
              <a:t>Question 1</a:t>
            </a:r>
            <a:endParaRPr lang="en-US" sz="2400" b="1" dirty="0">
              <a:solidFill>
                <a:srgbClr val="FFCC00"/>
              </a:solidFill>
            </a:endParaRPr>
          </a:p>
        </p:txBody>
      </p:sp>
      <p:sp>
        <p:nvSpPr>
          <p:cNvPr id="49155" name="Rectangle 3"/>
          <p:cNvSpPr>
            <a:spLocks noGrp="1" noChangeArrowheads="1"/>
          </p:cNvSpPr>
          <p:nvPr>
            <p:ph type="body" idx="1"/>
          </p:nvPr>
        </p:nvSpPr>
        <p:spPr>
          <a:xfrm>
            <a:off x="228600" y="914400"/>
            <a:ext cx="8503920" cy="4572000"/>
          </a:xfrm>
        </p:spPr>
        <p:txBody>
          <a:bodyPr/>
          <a:lstStyle/>
          <a:p>
            <a:pPr>
              <a:buFontTx/>
              <a:buNone/>
            </a:pPr>
            <a:r>
              <a:rPr lang="en-US" sz="2800" dirty="0" smtClean="0"/>
              <a:t>Assess </a:t>
            </a:r>
            <a:r>
              <a:rPr lang="en-US" sz="2800" dirty="0"/>
              <a:t>the timing in the following </a:t>
            </a:r>
            <a:r>
              <a:rPr lang="en-US" sz="2800" dirty="0" smtClean="0"/>
              <a:t>strip</a:t>
            </a:r>
            <a:endParaRPr lang="en-US" sz="2800" dirty="0"/>
          </a:p>
        </p:txBody>
      </p:sp>
      <p:pic>
        <p:nvPicPr>
          <p:cNvPr id="49156" name="Picture 4" descr="posttestacat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523" y="1676400"/>
            <a:ext cx="6541477" cy="2362200"/>
          </a:xfrm>
          <a:prstGeom prst="rect">
            <a:avLst/>
          </a:prstGeom>
          <a:noFill/>
          <a:extLst>
            <a:ext uri="{909E8E84-426E-40DD-AFC4-6F175D3DCCD1}">
              <a14:hiddenFill xmlns:a14="http://schemas.microsoft.com/office/drawing/2010/main">
                <a:solidFill>
                  <a:srgbClr val="FFFFFF"/>
                </a:solidFill>
              </a14:hiddenFill>
            </a:ext>
          </a:extLst>
        </p:spPr>
      </p:pic>
      <p:sp>
        <p:nvSpPr>
          <p:cNvPr id="49157" name="Text Box 5"/>
          <p:cNvSpPr txBox="1">
            <a:spLocks noChangeArrowheads="1"/>
          </p:cNvSpPr>
          <p:nvPr/>
        </p:nvSpPr>
        <p:spPr bwMode="auto">
          <a:xfrm>
            <a:off x="990600" y="4370388"/>
            <a:ext cx="10985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cs typeface="Arial" pitchFamily="34" charset="0"/>
              </a:defRPr>
            </a:lvl1pPr>
            <a:lvl2pPr marL="800100" indent="-342900">
              <a:defRPr>
                <a:solidFill>
                  <a:schemeClr val="tx1"/>
                </a:solidFill>
                <a:latin typeface="Arial" pitchFamily="34" charset="0"/>
                <a:cs typeface="Arial" pitchFamily="34" charset="0"/>
              </a:defRPr>
            </a:lvl2pPr>
            <a:lvl3pPr marL="1257300" indent="-342900">
              <a:defRPr>
                <a:solidFill>
                  <a:schemeClr val="tx1"/>
                </a:solidFill>
                <a:latin typeface="Arial" pitchFamily="34" charset="0"/>
                <a:cs typeface="Arial" pitchFamily="34" charset="0"/>
              </a:defRPr>
            </a:lvl3pPr>
            <a:lvl4pPr marL="1714500" indent="-342900">
              <a:defRPr>
                <a:solidFill>
                  <a:schemeClr val="tx1"/>
                </a:solidFill>
                <a:latin typeface="Arial" pitchFamily="34" charset="0"/>
                <a:cs typeface="Arial" pitchFamily="34" charset="0"/>
              </a:defRPr>
            </a:lvl4pPr>
            <a:lvl5pPr marL="2171700" indent="-342900">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lvl="2"/>
            <a:endParaRPr lang="en-US" sz="2000"/>
          </a:p>
          <a:p>
            <a:pPr lvl="2"/>
            <a:endParaRPr lang="en-US" sz="2000"/>
          </a:p>
          <a:p>
            <a:pPr lvl="2"/>
            <a:endParaRPr lang="en-US" sz="2000"/>
          </a:p>
          <a:p>
            <a:pPr lvl="2"/>
            <a:endParaRPr lang="en-US" sz="2000"/>
          </a:p>
          <a:p>
            <a:pPr lvl="2"/>
            <a:endParaRPr lang="en-US" sz="2000"/>
          </a:p>
        </p:txBody>
      </p:sp>
      <p:sp>
        <p:nvSpPr>
          <p:cNvPr id="49160" name="Text Box 8"/>
          <p:cNvSpPr txBox="1">
            <a:spLocks noChangeArrowheads="1"/>
          </p:cNvSpPr>
          <p:nvPr/>
        </p:nvSpPr>
        <p:spPr bwMode="auto">
          <a:xfrm>
            <a:off x="762000" y="4403725"/>
            <a:ext cx="5257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cs typeface="Arial" pitchFamily="34" charset="0"/>
              </a:defRPr>
            </a:lvl1pPr>
            <a:lvl2pPr marL="800100" indent="-342900">
              <a:defRPr>
                <a:solidFill>
                  <a:schemeClr val="tx1"/>
                </a:solidFill>
                <a:latin typeface="Arial" pitchFamily="34" charset="0"/>
                <a:cs typeface="Arial" pitchFamily="34" charset="0"/>
              </a:defRPr>
            </a:lvl2pPr>
            <a:lvl3pPr marL="1257300" indent="-342900">
              <a:defRPr>
                <a:solidFill>
                  <a:schemeClr val="tx1"/>
                </a:solidFill>
                <a:latin typeface="Arial" pitchFamily="34" charset="0"/>
                <a:cs typeface="Arial" pitchFamily="34" charset="0"/>
              </a:defRPr>
            </a:lvl3pPr>
            <a:lvl4pPr marL="1714500" indent="-342900">
              <a:defRPr>
                <a:solidFill>
                  <a:schemeClr val="tx1"/>
                </a:solidFill>
                <a:latin typeface="Arial" pitchFamily="34" charset="0"/>
                <a:cs typeface="Arial" pitchFamily="34" charset="0"/>
              </a:defRPr>
            </a:lvl4pPr>
            <a:lvl5pPr marL="2171700" indent="-342900">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buFontTx/>
              <a:buAutoNum type="alphaLcPeriod"/>
            </a:pPr>
            <a:r>
              <a:rPr lang="en-US" sz="2000" dirty="0"/>
              <a:t>Correct Timing</a:t>
            </a:r>
          </a:p>
          <a:p>
            <a:pPr>
              <a:buFontTx/>
              <a:buAutoNum type="alphaLcPeriod"/>
            </a:pPr>
            <a:r>
              <a:rPr lang="en-US" sz="2000" dirty="0"/>
              <a:t>Early inflation and late deflation</a:t>
            </a:r>
          </a:p>
          <a:p>
            <a:pPr>
              <a:buFontTx/>
              <a:buAutoNum type="alphaLcPeriod"/>
            </a:pPr>
            <a:r>
              <a:rPr lang="en-US" sz="2000" dirty="0"/>
              <a:t>Early inflation and early deflation</a:t>
            </a:r>
          </a:p>
          <a:p>
            <a:pPr>
              <a:buFontTx/>
              <a:buAutoNum type="alphaLcPeriod"/>
            </a:pPr>
            <a:r>
              <a:rPr lang="en-US" sz="2000" dirty="0"/>
              <a:t>Correct inflation and early deflation</a:t>
            </a:r>
          </a:p>
          <a:p>
            <a:pPr>
              <a:buFontTx/>
              <a:buAutoNum type="alphaLcPeriod"/>
            </a:pPr>
            <a:r>
              <a:rPr lang="en-US" sz="2000" dirty="0"/>
              <a:t>Late inflation and early deflation</a:t>
            </a:r>
          </a:p>
        </p:txBody>
      </p:sp>
    </p:spTree>
    <p:extLst>
      <p:ext uri="{BB962C8B-B14F-4D97-AF65-F5344CB8AC3E}">
        <p14:creationId xmlns:p14="http://schemas.microsoft.com/office/powerpoint/2010/main" val="413947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pPr algn="l"/>
            <a:r>
              <a:rPr lang="en-US" sz="2400" b="1" dirty="0">
                <a:solidFill>
                  <a:srgbClr val="FFCC00"/>
                </a:solidFill>
              </a:rPr>
              <a:t>Question </a:t>
            </a:r>
            <a:r>
              <a:rPr lang="en-US" sz="2400" b="1" dirty="0" smtClean="0">
                <a:solidFill>
                  <a:srgbClr val="FFCC00"/>
                </a:solidFill>
              </a:rPr>
              <a:t>2</a:t>
            </a:r>
            <a:endParaRPr lang="en-US" sz="2400" b="1" dirty="0">
              <a:solidFill>
                <a:srgbClr val="FFCC00"/>
              </a:solidFill>
            </a:endParaRPr>
          </a:p>
        </p:txBody>
      </p:sp>
      <p:sp>
        <p:nvSpPr>
          <p:cNvPr id="58371" name="Rectangle 3"/>
          <p:cNvSpPr>
            <a:spLocks noGrp="1" noChangeArrowheads="1"/>
          </p:cNvSpPr>
          <p:nvPr>
            <p:ph type="body" idx="1"/>
          </p:nvPr>
        </p:nvSpPr>
        <p:spPr>
          <a:xfrm>
            <a:off x="301752" y="1527048"/>
            <a:ext cx="7851648" cy="4572000"/>
          </a:xfrm>
        </p:spPr>
        <p:txBody>
          <a:bodyPr>
            <a:normAutofit/>
          </a:bodyPr>
          <a:lstStyle/>
          <a:p>
            <a:pPr marL="609600" indent="-609600" algn="just">
              <a:buFontTx/>
              <a:buNone/>
            </a:pPr>
            <a:r>
              <a:rPr lang="en-US" sz="2400" dirty="0"/>
              <a:t>The indications for IABP therapy </a:t>
            </a:r>
            <a:r>
              <a:rPr lang="en-US" sz="2400" dirty="0" smtClean="0"/>
              <a:t>include A/E:</a:t>
            </a:r>
          </a:p>
          <a:p>
            <a:pPr marL="609600" indent="-609600" algn="just">
              <a:buFontTx/>
              <a:buNone/>
            </a:pPr>
            <a:endParaRPr lang="en-US" sz="2400" dirty="0"/>
          </a:p>
          <a:p>
            <a:pPr marL="609600" indent="-609600" algn="just">
              <a:buFontTx/>
              <a:buAutoNum type="alphaLcPeriod"/>
            </a:pPr>
            <a:r>
              <a:rPr lang="en-US" sz="2400" dirty="0"/>
              <a:t>Cardiogenic shock following acute myocarditis</a:t>
            </a:r>
          </a:p>
          <a:p>
            <a:pPr marL="609600" indent="-609600" algn="just">
              <a:buFontTx/>
              <a:buAutoNum type="alphaLcPeriod"/>
            </a:pPr>
            <a:r>
              <a:rPr lang="en-US" sz="2400" dirty="0"/>
              <a:t>Acute mitral regurgitation with pulmonary edema from papillary muscle rupture</a:t>
            </a:r>
          </a:p>
          <a:p>
            <a:pPr marL="609600" indent="-609600" algn="just">
              <a:buFontTx/>
              <a:buAutoNum type="alphaLcPeriod"/>
            </a:pPr>
            <a:r>
              <a:rPr lang="en-US" sz="2400" dirty="0"/>
              <a:t>Acute VSD following myocardial infarction</a:t>
            </a:r>
          </a:p>
          <a:p>
            <a:pPr marL="609600" indent="-609600" algn="just">
              <a:buFontTx/>
              <a:buAutoNum type="alphaLcPeriod"/>
            </a:pPr>
            <a:r>
              <a:rPr lang="en-US" sz="2400" dirty="0"/>
              <a:t>Acute aortic regurgitation from </a:t>
            </a:r>
            <a:r>
              <a:rPr lang="en-US" sz="2400" dirty="0" err="1" smtClean="0"/>
              <a:t>edocarditis</a:t>
            </a:r>
            <a:endParaRPr lang="en-US" sz="2400" dirty="0"/>
          </a:p>
          <a:p>
            <a:pPr marL="609600" indent="-609600" algn="just">
              <a:buFontTx/>
              <a:buAutoNum type="alphaLcPeriod"/>
            </a:pPr>
            <a:endParaRPr lang="en-US" sz="2400" dirty="0"/>
          </a:p>
        </p:txBody>
      </p:sp>
    </p:spTree>
    <p:extLst>
      <p:ext uri="{BB962C8B-B14F-4D97-AF65-F5344CB8AC3E}">
        <p14:creationId xmlns:p14="http://schemas.microsoft.com/office/powerpoint/2010/main" val="314139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39798" y="228600"/>
            <a:ext cx="842320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0041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1752" y="228600"/>
            <a:ext cx="8534400" cy="758952"/>
          </a:xfrm>
        </p:spPr>
        <p:txBody>
          <a:bodyPr>
            <a:normAutofit/>
          </a:bodyPr>
          <a:lstStyle/>
          <a:p>
            <a:pPr algn="l"/>
            <a:r>
              <a:rPr lang="en-US" sz="2400" b="1" dirty="0">
                <a:solidFill>
                  <a:srgbClr val="FFCC00"/>
                </a:solidFill>
              </a:rPr>
              <a:t>Question 3</a:t>
            </a:r>
          </a:p>
        </p:txBody>
      </p:sp>
      <p:sp>
        <p:nvSpPr>
          <p:cNvPr id="7" name="TextBox 6"/>
          <p:cNvSpPr txBox="1"/>
          <p:nvPr/>
        </p:nvSpPr>
        <p:spPr>
          <a:xfrm>
            <a:off x="381000" y="1154668"/>
            <a:ext cx="4038600" cy="400110"/>
          </a:xfrm>
          <a:prstGeom prst="rect">
            <a:avLst/>
          </a:prstGeom>
          <a:noFill/>
        </p:spPr>
        <p:txBody>
          <a:bodyPr wrap="square" rtlCol="0">
            <a:spAutoFit/>
          </a:bodyPr>
          <a:lstStyle/>
          <a:p>
            <a:r>
              <a:rPr lang="en-IN" sz="2000" dirty="0" smtClean="0"/>
              <a:t>What is wrong in this wave?</a:t>
            </a:r>
            <a:endParaRPr lang="en-IN" sz="2000" dirty="0"/>
          </a:p>
        </p:txBody>
      </p:sp>
      <p:pic>
        <p:nvPicPr>
          <p:cNvPr id="9" name="Picture 4" descr="IABP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7180"/>
          <a:stretch>
            <a:fillRect/>
          </a:stretch>
        </p:blipFill>
        <p:spPr bwMode="auto">
          <a:xfrm>
            <a:off x="609600" y="1901462"/>
            <a:ext cx="6629400" cy="3850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763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ABP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36208"/>
          <a:stretch>
            <a:fillRect/>
          </a:stretch>
        </p:blipFill>
        <p:spPr bwMode="auto">
          <a:xfrm>
            <a:off x="1143000" y="2057400"/>
            <a:ext cx="6553199" cy="40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301752" y="228600"/>
            <a:ext cx="8534400" cy="758952"/>
          </a:xfrm>
        </p:spPr>
        <p:txBody>
          <a:bodyPr>
            <a:normAutofit/>
          </a:bodyPr>
          <a:lstStyle/>
          <a:p>
            <a:pPr algn="l"/>
            <a:r>
              <a:rPr lang="en-US" sz="2400" b="1" dirty="0">
                <a:solidFill>
                  <a:srgbClr val="FFCC00"/>
                </a:solidFill>
              </a:rPr>
              <a:t>Question </a:t>
            </a:r>
            <a:r>
              <a:rPr lang="en-US" sz="2400" b="1" dirty="0" smtClean="0">
                <a:solidFill>
                  <a:srgbClr val="FFCC00"/>
                </a:solidFill>
              </a:rPr>
              <a:t>4</a:t>
            </a:r>
            <a:endParaRPr lang="en-US" sz="2400" b="1" dirty="0">
              <a:solidFill>
                <a:srgbClr val="FFCC00"/>
              </a:solidFill>
            </a:endParaRPr>
          </a:p>
        </p:txBody>
      </p:sp>
      <p:sp>
        <p:nvSpPr>
          <p:cNvPr id="7" name="TextBox 6"/>
          <p:cNvSpPr txBox="1"/>
          <p:nvPr/>
        </p:nvSpPr>
        <p:spPr>
          <a:xfrm>
            <a:off x="381000" y="1066800"/>
            <a:ext cx="4038600" cy="400110"/>
          </a:xfrm>
          <a:prstGeom prst="rect">
            <a:avLst/>
          </a:prstGeom>
          <a:noFill/>
        </p:spPr>
        <p:txBody>
          <a:bodyPr wrap="square" rtlCol="0">
            <a:spAutoFit/>
          </a:bodyPr>
          <a:lstStyle/>
          <a:p>
            <a:r>
              <a:rPr lang="en-IN" sz="2000" dirty="0" smtClean="0"/>
              <a:t>What is wrong in this wave?</a:t>
            </a:r>
            <a:endParaRPr lang="en-IN" sz="2000" dirty="0"/>
          </a:p>
        </p:txBody>
      </p:sp>
    </p:spTree>
    <p:extLst>
      <p:ext uri="{BB962C8B-B14F-4D97-AF65-F5344CB8AC3E}">
        <p14:creationId xmlns:p14="http://schemas.microsoft.com/office/powerpoint/2010/main" val="5562149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IN" dirty="0" smtClean="0"/>
              <a:t>What size of </a:t>
            </a:r>
            <a:r>
              <a:rPr lang="en-IN" dirty="0" err="1" smtClean="0"/>
              <a:t>cather</a:t>
            </a:r>
            <a:r>
              <a:rPr lang="en-IN" dirty="0" smtClean="0"/>
              <a:t> will be used in a female patient of height 5 feet 5 inch?</a:t>
            </a:r>
          </a:p>
          <a:p>
            <a:endParaRPr lang="en-IN" dirty="0"/>
          </a:p>
          <a:p>
            <a:r>
              <a:rPr lang="en-IN" dirty="0" smtClean="0"/>
              <a:t>25 cc</a:t>
            </a:r>
          </a:p>
          <a:p>
            <a:r>
              <a:rPr lang="en-IN" dirty="0" smtClean="0"/>
              <a:t>34 cc</a:t>
            </a:r>
          </a:p>
          <a:p>
            <a:r>
              <a:rPr lang="en-IN" dirty="0" smtClean="0"/>
              <a:t>40 cc</a:t>
            </a:r>
          </a:p>
          <a:p>
            <a:r>
              <a:rPr lang="en-IN" dirty="0" smtClean="0"/>
              <a:t>50 cc</a:t>
            </a:r>
            <a:endParaRPr lang="en-IN" dirty="0"/>
          </a:p>
        </p:txBody>
      </p:sp>
      <p:sp>
        <p:nvSpPr>
          <p:cNvPr id="4" name="Rectangle 2"/>
          <p:cNvSpPr>
            <a:spLocks noGrp="1" noChangeArrowheads="1"/>
          </p:cNvSpPr>
          <p:nvPr>
            <p:ph type="title"/>
          </p:nvPr>
        </p:nvSpPr>
        <p:spPr>
          <a:xfrm>
            <a:off x="152400" y="152400"/>
            <a:ext cx="8534400" cy="758952"/>
          </a:xfrm>
        </p:spPr>
        <p:txBody>
          <a:bodyPr>
            <a:normAutofit/>
          </a:bodyPr>
          <a:lstStyle/>
          <a:p>
            <a:pPr algn="l"/>
            <a:r>
              <a:rPr lang="en-US" sz="2400" b="1" dirty="0">
                <a:solidFill>
                  <a:srgbClr val="FFCC00"/>
                </a:solidFill>
              </a:rPr>
              <a:t>Question 5</a:t>
            </a:r>
          </a:p>
        </p:txBody>
      </p:sp>
    </p:spTree>
    <p:extLst>
      <p:ext uri="{BB962C8B-B14F-4D97-AF65-F5344CB8AC3E}">
        <p14:creationId xmlns:p14="http://schemas.microsoft.com/office/powerpoint/2010/main" val="41568891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01752" y="228600"/>
            <a:ext cx="8534400" cy="609600"/>
          </a:xfrm>
        </p:spPr>
        <p:txBody>
          <a:bodyPr>
            <a:normAutofit/>
          </a:bodyPr>
          <a:lstStyle/>
          <a:p>
            <a:pPr algn="l" eaLnBrk="1" hangingPunct="1"/>
            <a:r>
              <a:rPr lang="en-US" altLang="en-US" sz="2800" b="1" dirty="0" smtClean="0">
                <a:solidFill>
                  <a:srgbClr val="FFFF00"/>
                </a:solidFill>
              </a:rPr>
              <a:t>Conclusions</a:t>
            </a:r>
          </a:p>
        </p:txBody>
      </p:sp>
      <p:sp>
        <p:nvSpPr>
          <p:cNvPr id="98307" name="Rectangle 3"/>
          <p:cNvSpPr>
            <a:spLocks noGrp="1" noChangeArrowheads="1"/>
          </p:cNvSpPr>
          <p:nvPr>
            <p:ph idx="1"/>
          </p:nvPr>
        </p:nvSpPr>
        <p:spPr/>
        <p:txBody>
          <a:bodyPr/>
          <a:lstStyle/>
          <a:p>
            <a:pPr eaLnBrk="1" hangingPunct="1"/>
            <a:r>
              <a:rPr lang="en-US" altLang="en-US" sz="2000" dirty="0" smtClean="0"/>
              <a:t>IABPs are extremely useful in stabilizing </a:t>
            </a:r>
            <a:r>
              <a:rPr lang="en-US" altLang="en-US" sz="2000" dirty="0" err="1" smtClean="0"/>
              <a:t>pts</a:t>
            </a:r>
            <a:r>
              <a:rPr lang="en-US" altLang="en-US" sz="2000" dirty="0" smtClean="0"/>
              <a:t> with complicated cardiac disease</a:t>
            </a:r>
          </a:p>
          <a:p>
            <a:pPr eaLnBrk="1" hangingPunct="1"/>
            <a:r>
              <a:rPr lang="en-US" altLang="en-US" sz="2000" dirty="0" smtClean="0"/>
              <a:t>Risk factors for complications with IABPs are: female sex, PVD, small BSA, age</a:t>
            </a:r>
          </a:p>
          <a:p>
            <a:pPr eaLnBrk="1" hangingPunct="1"/>
            <a:r>
              <a:rPr lang="en-US" altLang="en-US" sz="2000" dirty="0" smtClean="0"/>
              <a:t>Troubleshooting with waveform analysis is critical, and is just as important as knowing how to insert an IABP</a:t>
            </a:r>
          </a:p>
          <a:p>
            <a:pPr>
              <a:defRPr/>
            </a:pPr>
            <a:r>
              <a:rPr lang="en-US" altLang="en-US" sz="2000" dirty="0"/>
              <a:t>Prophylactic insertion of an IABP for hemodynamic support in high risk PCI </a:t>
            </a:r>
            <a:r>
              <a:rPr lang="en-US" altLang="en-US" sz="2000" dirty="0" err="1"/>
              <a:t>pts</a:t>
            </a:r>
            <a:r>
              <a:rPr lang="en-US" altLang="en-US" sz="2000" dirty="0"/>
              <a:t> may be superior to a “rescue” strategy</a:t>
            </a:r>
          </a:p>
          <a:p>
            <a:pPr>
              <a:defRPr/>
            </a:pPr>
            <a:r>
              <a:rPr lang="en-US" altLang="en-US" sz="2000" dirty="0"/>
              <a:t>Controversy has arisen as to the utility of IABP and more studies needed, especially re: impact of timing of placement</a:t>
            </a:r>
          </a:p>
          <a:p>
            <a:pPr eaLnBrk="1" hangingPunct="1"/>
            <a:endParaRPr lang="en-US" altLang="en-US" sz="2000" dirty="0" smtClean="0"/>
          </a:p>
          <a:p>
            <a:pPr eaLnBrk="1" hangingPunct="1"/>
            <a:endParaRPr lang="en-US" altLang="en-US" sz="2000" dirty="0" smtClean="0"/>
          </a:p>
        </p:txBody>
      </p:sp>
    </p:spTree>
    <p:extLst>
      <p:ext uri="{BB962C8B-B14F-4D97-AF65-F5344CB8AC3E}">
        <p14:creationId xmlns:p14="http://schemas.microsoft.com/office/powerpoint/2010/main" val="80884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lstStyle/>
          <a:p>
            <a:pPr eaLnBrk="1" hangingPunct="1">
              <a:defRPr/>
            </a:pPr>
            <a:endParaRPr lang="en-US" altLang="en-US" sz="2000" dirty="0" smtClean="0"/>
          </a:p>
          <a:p>
            <a:pPr marL="0" indent="0" eaLnBrk="1" hangingPunct="1">
              <a:buFont typeface="Wingdings" pitchFamily="2" charset="2"/>
              <a:buNone/>
              <a:defRPr/>
            </a:pPr>
            <a:endParaRPr lang="en-US" altLang="en-US" sz="2000" dirty="0" smtClean="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990600"/>
            <a:ext cx="7696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301752" y="228600"/>
            <a:ext cx="8534400" cy="609600"/>
          </a:xfrm>
        </p:spPr>
        <p:txBody>
          <a:bodyPr>
            <a:normAutofit/>
          </a:bodyPr>
          <a:lstStyle/>
          <a:p>
            <a:pPr algn="l" eaLnBrk="1" hangingPunct="1"/>
            <a:r>
              <a:rPr lang="en-US" altLang="en-US" sz="2800" b="1" dirty="0" smtClean="0">
                <a:solidFill>
                  <a:srgbClr val="FFFF00"/>
                </a:solidFill>
              </a:rPr>
              <a:t>Conclusions</a:t>
            </a:r>
          </a:p>
        </p:txBody>
      </p:sp>
    </p:spTree>
    <p:extLst>
      <p:ext uri="{BB962C8B-B14F-4D97-AF65-F5344CB8AC3E}">
        <p14:creationId xmlns:p14="http://schemas.microsoft.com/office/powerpoint/2010/main" val="29909138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IN" sz="3400" b="1" dirty="0" smtClean="0"/>
              <a:t>THANK YOU</a:t>
            </a:r>
            <a:endParaRPr lang="en-IN" sz="3400" b="1" dirty="0"/>
          </a:p>
        </p:txBody>
      </p:sp>
    </p:spTree>
    <p:extLst>
      <p:ext uri="{BB962C8B-B14F-4D97-AF65-F5344CB8AC3E}">
        <p14:creationId xmlns:p14="http://schemas.microsoft.com/office/powerpoint/2010/main" val="271618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sz="quarter" idx="1"/>
          </p:nvPr>
        </p:nvSpPr>
        <p:spPr>
          <a:xfrm>
            <a:off x="228600" y="838200"/>
            <a:ext cx="4800600" cy="5334000"/>
          </a:xfrm>
        </p:spPr>
        <p:txBody>
          <a:bodyPr>
            <a:normAutofit/>
          </a:bodyPr>
          <a:lstStyle/>
          <a:p>
            <a:pPr marL="18288" indent="0" algn="just">
              <a:spcBef>
                <a:spcPts val="600"/>
              </a:spcBef>
              <a:spcAft>
                <a:spcPts val="600"/>
              </a:spcAft>
              <a:buNone/>
            </a:pPr>
            <a:r>
              <a:rPr lang="en-US" altLang="zh-TW" sz="2400" dirty="0" smtClean="0">
                <a:solidFill>
                  <a:schemeClr val="accent5"/>
                </a:solidFill>
                <a:latin typeface="Candara" panose="020E0502030303020204" pitchFamily="34" charset="0"/>
              </a:rPr>
              <a:t>How does IABP creates pressure effects?</a:t>
            </a:r>
          </a:p>
          <a:p>
            <a:pPr algn="just">
              <a:spcBef>
                <a:spcPts val="600"/>
              </a:spcBef>
              <a:spcAft>
                <a:spcPts val="600"/>
              </a:spcAft>
            </a:pPr>
            <a:r>
              <a:rPr lang="en-US" altLang="zh-TW" sz="2400" dirty="0" smtClean="0">
                <a:latin typeface="Candara" panose="020E0502030303020204" pitchFamily="34" charset="0"/>
              </a:rPr>
              <a:t>By blood </a:t>
            </a:r>
            <a:r>
              <a:rPr lang="en-US" altLang="zh-TW" sz="2400" dirty="0">
                <a:latin typeface="Candara" panose="020E0502030303020204" pitchFamily="34" charset="0"/>
              </a:rPr>
              <a:t>volume displacement (</a:t>
            </a:r>
            <a:r>
              <a:rPr lang="en-US" altLang="zh-TW" sz="2400" i="1" dirty="0">
                <a:latin typeface="Candara" panose="020E0502030303020204" pitchFamily="34" charset="0"/>
              </a:rPr>
              <a:t>30 – 50 mL</a:t>
            </a:r>
            <a:r>
              <a:rPr lang="en-US" altLang="zh-TW" sz="2400" dirty="0">
                <a:latin typeface="Candara" panose="020E0502030303020204" pitchFamily="34" charset="0"/>
              </a:rPr>
              <a:t>) in the </a:t>
            </a:r>
            <a:r>
              <a:rPr lang="en-US" altLang="zh-TW" sz="2400" dirty="0" smtClean="0">
                <a:latin typeface="Candara" panose="020E0502030303020204" pitchFamily="34" charset="0"/>
              </a:rPr>
              <a:t>aorta</a:t>
            </a:r>
          </a:p>
          <a:p>
            <a:pPr algn="just">
              <a:spcBef>
                <a:spcPts val="600"/>
              </a:spcBef>
              <a:spcAft>
                <a:spcPts val="600"/>
              </a:spcAft>
            </a:pPr>
            <a:r>
              <a:rPr lang="en-US" altLang="zh-TW" sz="2400" dirty="0" smtClean="0">
                <a:latin typeface="Candara" panose="020E0502030303020204" pitchFamily="34" charset="0"/>
              </a:rPr>
              <a:t>By </a:t>
            </a:r>
            <a:r>
              <a:rPr lang="en-US" altLang="zh-TW" sz="2400" dirty="0">
                <a:latin typeface="Candara" panose="020E0502030303020204" pitchFamily="34" charset="0"/>
              </a:rPr>
              <a:t>rapid shuttling of helium gas in and out of the balloon </a:t>
            </a:r>
            <a:r>
              <a:rPr lang="en-US" altLang="zh-TW" sz="2400" dirty="0" smtClean="0">
                <a:latin typeface="Candara" panose="020E0502030303020204" pitchFamily="34" charset="0"/>
              </a:rPr>
              <a:t>chamber placed in aorta</a:t>
            </a:r>
          </a:p>
          <a:p>
            <a:pPr algn="just">
              <a:spcBef>
                <a:spcPts val="600"/>
              </a:spcBef>
              <a:spcAft>
                <a:spcPts val="600"/>
              </a:spcAft>
            </a:pPr>
            <a:r>
              <a:rPr lang="en-US" altLang="zh-TW" sz="2400" dirty="0">
                <a:latin typeface="Candara" panose="020E0502030303020204" pitchFamily="34" charset="0"/>
              </a:rPr>
              <a:t>R</a:t>
            </a:r>
            <a:r>
              <a:rPr lang="en-US" altLang="zh-TW" sz="2400" dirty="0" smtClean="0">
                <a:latin typeface="Candara" panose="020E0502030303020204" pitchFamily="34" charset="0"/>
              </a:rPr>
              <a:t>esulting </a:t>
            </a:r>
            <a:r>
              <a:rPr lang="en-US" altLang="zh-TW" sz="2400" dirty="0">
                <a:latin typeface="Candara" panose="020E0502030303020204" pitchFamily="34" charset="0"/>
              </a:rPr>
              <a:t>in changes in inflation and deflation hemodynamics</a:t>
            </a:r>
          </a:p>
          <a:p>
            <a:pPr algn="just">
              <a:spcBef>
                <a:spcPts val="600"/>
              </a:spcBef>
              <a:spcAft>
                <a:spcPts val="600"/>
              </a:spcAft>
            </a:pPr>
            <a:r>
              <a:rPr lang="en-US" altLang="zh-TW" sz="2400" dirty="0" smtClean="0">
                <a:latin typeface="Candara" panose="020E0502030303020204" pitchFamily="34" charset="0"/>
              </a:rPr>
              <a:t>Appropriately timed according to cardiac cycle</a:t>
            </a:r>
          </a:p>
        </p:txBody>
      </p:sp>
      <p:sp>
        <p:nvSpPr>
          <p:cNvPr id="8" name="Title 1"/>
          <p:cNvSpPr txBox="1">
            <a:spLocks/>
          </p:cNvSpPr>
          <p:nvPr/>
        </p:nvSpPr>
        <p:spPr>
          <a:xfrm>
            <a:off x="228600" y="152400"/>
            <a:ext cx="74676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smtClean="0">
                <a:solidFill>
                  <a:srgbClr val="FFFF00"/>
                </a:solidFill>
                <a:effectLst/>
                <a:latin typeface="Candara" panose="020E0502030303020204" pitchFamily="34" charset="0"/>
              </a:rPr>
              <a:t>IABP: Physiology</a:t>
            </a:r>
            <a:endParaRPr lang="en-IN" sz="3200" b="1" dirty="0">
              <a:solidFill>
                <a:srgbClr val="FFFF00"/>
              </a:solidFill>
              <a:effectLst/>
              <a:latin typeface="Candara" panose="020E0502030303020204" pitchFamily="34" charset="0"/>
            </a:endParaRPr>
          </a:p>
        </p:txBody>
      </p:sp>
      <p:pic>
        <p:nvPicPr>
          <p:cNvPr id="9" name="Picture 5" descr="2791-0550x047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10200" y="1338021"/>
            <a:ext cx="3658407" cy="475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74512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3913</TotalTime>
  <Words>4278</Words>
  <Application>Microsoft Office PowerPoint</Application>
  <PresentationFormat>On-screen Show (4:3)</PresentationFormat>
  <Paragraphs>572</Paragraphs>
  <Slides>85</Slides>
  <Notes>39</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Civic</vt:lpstr>
      <vt:lpstr>IABP Intra‐aortic balloon pump counterpulsation </vt:lpstr>
      <vt:lpstr>PowerPoint Presentation</vt:lpstr>
      <vt:lpstr>PowerPoint Presentation</vt:lpstr>
      <vt:lpstr>IABP</vt:lpstr>
      <vt:lpstr>IABP: Physiology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IABP - Components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IABP Trigger</vt:lpstr>
      <vt:lpstr>ECG Trigger</vt:lpstr>
      <vt:lpstr>ECG Trigger</vt:lpstr>
      <vt:lpstr>AP Trigger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 for the use of IABP in MI and cardiogenic shock</vt:lpstr>
      <vt:lpstr>Evidence for the use of IABP in MI and cardiogenic shock</vt:lpstr>
      <vt:lpstr>Evidence for the use of IABP in MI and cardiogenic shock</vt:lpstr>
      <vt:lpstr>Evidence for the use of IABP in MI and cardiogenic shock</vt:lpstr>
      <vt:lpstr>PowerPoint Presentation</vt:lpstr>
      <vt:lpstr>PowerPoint Presentation</vt:lpstr>
      <vt:lpstr>PowerPoint Presentation</vt:lpstr>
      <vt:lpstr>PowerPoint Presentation</vt:lpstr>
      <vt:lpstr>PowerPoint Presentation</vt:lpstr>
      <vt:lpstr>Question 1</vt:lpstr>
      <vt:lpstr>Question 2</vt:lpstr>
      <vt:lpstr>Question 3</vt:lpstr>
      <vt:lpstr>Question 4</vt:lpstr>
      <vt:lpstr>Question 5</vt:lpstr>
      <vt:lpstr>Conclusions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IABP and percutaneous circulatory support</dc:title>
  <dc:creator>Shiv</dc:creator>
  <cp:lastModifiedBy>Shiv</cp:lastModifiedBy>
  <cp:revision>152</cp:revision>
  <dcterms:created xsi:type="dcterms:W3CDTF">2006-08-16T00:00:00Z</dcterms:created>
  <dcterms:modified xsi:type="dcterms:W3CDTF">2019-04-02T02:18:50Z</dcterms:modified>
</cp:coreProperties>
</file>